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19"/>
  </p:notesMasterIdLst>
  <p:sldIdLst>
    <p:sldId id="256" r:id="rId2"/>
    <p:sldId id="268" r:id="rId3"/>
    <p:sldId id="269" r:id="rId4"/>
    <p:sldId id="257" r:id="rId5"/>
    <p:sldId id="270" r:id="rId6"/>
    <p:sldId id="262" r:id="rId7"/>
    <p:sldId id="258" r:id="rId8"/>
    <p:sldId id="259" r:id="rId9"/>
    <p:sldId id="265" r:id="rId10"/>
    <p:sldId id="261" r:id="rId11"/>
    <p:sldId id="260" r:id="rId12"/>
    <p:sldId id="263" r:id="rId13"/>
    <p:sldId id="266" r:id="rId14"/>
    <p:sldId id="267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648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06787-DB05-4992-9C53-080F88876DF5}" type="datetimeFigureOut">
              <a:rPr lang="pt-PT" smtClean="0"/>
              <a:pPr/>
              <a:t>26-05-2010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9162-B82B-4459-A137-8AAB1F9BA9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9162-B82B-4459-A137-8AAB1F9BA9EC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pt/imgres?imgurl=http://sp2.fotolog.com/photo/18/60/23/tuba_caruso7/1259106909454_f.jpg&amp;imgrefurl=http://www.fotolog.com/tuba_caruso7/56817573&amp;usg=__XlII0UjlIVd1hT9JD0FkrHQZ7A4=&amp;h=500&amp;w=425&amp;sz=59&amp;hl=pt-PT&amp;start=11&amp;um=1&amp;itbs=1&amp;tbnid=7zZzJku-eOCuTM:&amp;tbnh=130&amp;tbnw=111&amp;prev=/images?q=catrta+da+terra&amp;um=1&amp;hl=pt-PT&amp;gbv=2&amp;tbs=isch:1,ic:specific,isc:gre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A educação para a sustentabilidade.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533400" y="3200400"/>
            <a:ext cx="8229600" cy="33528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Prof. da disciplina: Paulo almeida</a:t>
            </a:r>
          </a:p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Membros do grupo:</a:t>
            </a:r>
          </a:p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-Tiago Gonçalves nº25</a:t>
            </a:r>
          </a:p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-Ricardo silva nº22</a:t>
            </a:r>
          </a:p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-Virgílio pires nº26</a:t>
            </a:r>
          </a:p>
          <a:p>
            <a:pPr algn="l">
              <a:buNone/>
            </a:pPr>
            <a:endParaRPr lang="pt-PT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None/>
            </a:pPr>
            <a:r>
              <a:rPr lang="pt-P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19400" y="2362200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/>
              <a:t>Apresentação:</a:t>
            </a:r>
            <a:endParaRPr lang="pt-PT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Os quatro principais pilares do 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 A análise dos quatro principais pilares do desenvolvimento  sustentável permite, no entanto, obter uma melhor compreensão do conceito:</a:t>
            </a:r>
          </a:p>
          <a:p>
            <a:pPr>
              <a:buNone/>
            </a:pPr>
            <a:r>
              <a:rPr lang="pt-PT" dirty="0" smtClean="0"/>
              <a:t>• Respeito e Cuidado pela Comunidade de Vida;   </a:t>
            </a:r>
          </a:p>
          <a:p>
            <a:pPr>
              <a:buNone/>
            </a:pPr>
            <a:r>
              <a:rPr lang="pt-PT" dirty="0" smtClean="0"/>
              <a:t>• Justiça Social e Económica;</a:t>
            </a:r>
          </a:p>
          <a:p>
            <a:pPr>
              <a:buNone/>
            </a:pPr>
            <a:r>
              <a:rPr lang="pt-PT" dirty="0" smtClean="0"/>
              <a:t>• Integridade Ecológica;</a:t>
            </a:r>
          </a:p>
          <a:p>
            <a:pPr>
              <a:buNone/>
            </a:pPr>
            <a:r>
              <a:rPr lang="pt-PT" dirty="0" smtClean="0"/>
              <a:t>• Democracia, não Violência e Paz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Que capacidades críticas gostaríamos que as crianças desenvolvessem?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46592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Pensar criticamente;</a:t>
            </a:r>
          </a:p>
          <a:p>
            <a:r>
              <a:rPr lang="pt-PT" dirty="0" smtClean="0"/>
              <a:t>Fazer escolhas;</a:t>
            </a:r>
          </a:p>
          <a:p>
            <a:r>
              <a:rPr lang="pt-PT" dirty="0" smtClean="0"/>
              <a:t>Resolver conflitos de forma não violenta;</a:t>
            </a:r>
          </a:p>
          <a:p>
            <a:r>
              <a:rPr lang="pt-PT" dirty="0" smtClean="0"/>
              <a:t>Reconhecer a sua responsabilidade como consumidores;</a:t>
            </a:r>
          </a:p>
          <a:p>
            <a:r>
              <a:rPr lang="pt-PT" dirty="0" smtClean="0"/>
              <a:t>Aprender ao longo da vida;</a:t>
            </a:r>
          </a:p>
          <a:p>
            <a:r>
              <a:rPr lang="pt-PT" dirty="0" smtClean="0"/>
              <a:t>Procurar informação;</a:t>
            </a:r>
          </a:p>
          <a:p>
            <a:r>
              <a:rPr lang="pt-PT" dirty="0" smtClean="0"/>
              <a:t>Compreender o modo como diferentes campos se relacionam;</a:t>
            </a:r>
          </a:p>
          <a:p>
            <a:r>
              <a:rPr lang="pt-PT" dirty="0" smtClean="0"/>
              <a:t>Comunicar com eficácia (tanto oralmente como por escrito);</a:t>
            </a:r>
          </a:p>
          <a:p>
            <a:r>
              <a:rPr lang="pt-PT" dirty="0" smtClean="0"/>
              <a:t>Pensar com oportunidade-prever,antecipar e planear;</a:t>
            </a:r>
          </a:p>
          <a:p>
            <a:r>
              <a:rPr lang="pt-PT" dirty="0" smtClean="0"/>
              <a:t>Distinguir entre quantidade, qualidade e valor;</a:t>
            </a:r>
          </a:p>
          <a:p>
            <a:r>
              <a:rPr lang="pt-PT" dirty="0" smtClean="0"/>
              <a:t>Passar da consciencialização ao conhecimento e á acção;</a:t>
            </a:r>
          </a:p>
          <a:p>
            <a:r>
              <a:rPr lang="pt-PT" dirty="0" smtClean="0"/>
              <a:t>Trabalhar cooperativamente com outras pessoas.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A Carta da Terra – princípios fundamentais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b="1" dirty="0" smtClean="0"/>
              <a:t>I. Respeito e cuidado pela comunidade de vida</a:t>
            </a:r>
          </a:p>
          <a:p>
            <a:r>
              <a:rPr lang="pt-PT" dirty="0" smtClean="0"/>
              <a:t>1. Respeitar a Terra e a vida em toda a sua diversidade.</a:t>
            </a:r>
          </a:p>
          <a:p>
            <a:r>
              <a:rPr lang="pt-PT" dirty="0" smtClean="0"/>
              <a:t>2. Cuidar da comunidade de vida com compreensão, compaixão e amor.</a:t>
            </a:r>
          </a:p>
          <a:p>
            <a:r>
              <a:rPr lang="pt-PT" dirty="0" smtClean="0"/>
              <a:t>3. Construir sociedades democráticas que sejam justas, participativas, sustentáveis e pacíficas.</a:t>
            </a:r>
          </a:p>
          <a:p>
            <a:r>
              <a:rPr lang="pt-PT" dirty="0" smtClean="0"/>
              <a:t>4. Conservar a generosidade e a beleza da Terra para as gerações presentes e futuras.</a:t>
            </a:r>
          </a:p>
          <a:p>
            <a:r>
              <a:rPr lang="pt-PT" b="1" dirty="0" smtClean="0"/>
              <a:t>II. Integridade ecológica</a:t>
            </a:r>
          </a:p>
          <a:p>
            <a:r>
              <a:rPr lang="pt-PT" dirty="0" smtClean="0"/>
              <a:t>5. Proteger e recuperar a integridade dos sistemas ecológicos da Terra, com especial cuidado</a:t>
            </a:r>
          </a:p>
          <a:p>
            <a:r>
              <a:rPr lang="pt-PT" dirty="0" smtClean="0"/>
              <a:t>para com a diversidade biológica e os processos naturais que sustentam a vida.</a:t>
            </a:r>
          </a:p>
          <a:p>
            <a:r>
              <a:rPr lang="pt-PT" dirty="0" smtClean="0"/>
              <a:t>6. Encarar a prevenção dos problemas ambientais como o melhor método de protecção do</a:t>
            </a:r>
          </a:p>
          <a:p>
            <a:r>
              <a:rPr lang="pt-PT" dirty="0" smtClean="0"/>
              <a:t>ambiente e, em caso de conhecimento insuficiente, assumir medidas de prevenção.</a:t>
            </a:r>
          </a:p>
          <a:p>
            <a:r>
              <a:rPr lang="pt-PT" dirty="0" smtClean="0"/>
              <a:t>7. Adoptar padrões de produção, consumo e reprodução que salvaguardem a capacidade regenerativa</a:t>
            </a:r>
          </a:p>
          <a:p>
            <a:r>
              <a:rPr lang="pt-PT" dirty="0" smtClean="0"/>
              <a:t>da Terra, os direitos humanos e o bem-estar das comunidades.</a:t>
            </a:r>
          </a:p>
          <a:p>
            <a:r>
              <a:rPr lang="pt-PT" dirty="0" smtClean="0"/>
              <a:t>8. Fomentar o estudo da sustentabilidade ecológica e promover a livre troca de conhecimento</a:t>
            </a:r>
          </a:p>
          <a:p>
            <a:r>
              <a:rPr lang="pt-PT" dirty="0" smtClean="0"/>
              <a:t>e sua aplicação.</a:t>
            </a:r>
            <a:endParaRPr lang="pt-P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Qual é a missão da Iniciativa da Carta da Terra?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Uma nova fase da Iniciativa iniciou-se com o lançamento da Carta da Terra no Palácio da Paz, de Haia, em 29 de Julho de 2000. A missão da Iniciativa que se lhe seguiu é o estabelecimento de uma sólida fundação ética para a sociedade global emergente e o apoio à construção de um mundo sustentável baseado no respeito pela natureza, pelos direitos humanos universais, pela justiça económica e por uma cultura de paz.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Quais são os objectivos da Iniciativa da Carta da Terra?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• Promover a disseminação e implementação da Carta da Terra junto da sociedade civil, do mundo empresarial e dos governos.</a:t>
            </a:r>
          </a:p>
          <a:p>
            <a:r>
              <a:rPr lang="pt-PT" dirty="0" smtClean="0"/>
              <a:t>• Estimular e apoiar o uso educativo da Carta da Terra.</a:t>
            </a:r>
          </a:p>
          <a:p>
            <a:r>
              <a:rPr lang="pt-PT" dirty="0" smtClean="0"/>
              <a:t>• Promover a adesão das Nações Unidas à Carta da Terra.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391400" cy="13716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Casos ao vivo: Observem quatro exemplos da forma como os professores de diferentes países estão a trabalhar com a carta da terra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8285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6900"/>
                <a:gridCol w="2005189"/>
                <a:gridCol w="1728611"/>
                <a:gridCol w="1866900"/>
              </a:tblGrid>
              <a:tr h="448295">
                <a:tc>
                  <a:txBody>
                    <a:bodyPr/>
                    <a:lstStyle/>
                    <a:p>
                      <a:r>
                        <a:rPr lang="pt-PT" dirty="0" smtClean="0"/>
                        <a:t>   Espanha</a:t>
                      </a:r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       México</a:t>
                      </a: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kumimoji="0" lang="pt-PT" sz="1800" kern="1200" baseline="0" dirty="0" smtClean="0"/>
                        <a:t>      Austrália</a:t>
                      </a:r>
                      <a:endParaRPr kumimoji="0" lang="pt-PT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        Portugal</a:t>
                      </a:r>
                      <a:endParaRPr lang="pt-PT" dirty="0"/>
                    </a:p>
                  </a:txBody>
                  <a:tcPr marL="82973" marR="82973"/>
                </a:tc>
              </a:tr>
              <a:tr h="3539100">
                <a:tc>
                  <a:txBody>
                    <a:bodyPr/>
                    <a:lstStyle/>
                    <a:p>
                      <a:r>
                        <a:rPr kumimoji="0" lang="pt-PT" sz="1800" kern="1200" baseline="0" dirty="0" smtClean="0"/>
                        <a:t>Um professor de 3º ano, em Maiorca, cujo trabalho</a:t>
                      </a:r>
                    </a:p>
                    <a:p>
                      <a:r>
                        <a:rPr kumimoji="0" lang="pt-PT" sz="1800" kern="1200" baseline="0" dirty="0" smtClean="0"/>
                        <a:t>com a Carta da Terra em contexto de sala de aula</a:t>
                      </a:r>
                    </a:p>
                    <a:p>
                      <a:r>
                        <a:rPr kumimoji="0" lang="pt-PT" sz="1800" kern="1200" baseline="0" dirty="0" smtClean="0"/>
                        <a:t>alertou o Ministério da Educação para a abordagem</a:t>
                      </a:r>
                    </a:p>
                    <a:p>
                      <a:r>
                        <a:rPr kumimoji="0" lang="pt-PT" sz="1800" kern="1200" baseline="0" dirty="0" smtClean="0"/>
                        <a:t>da Carta da Terra.</a:t>
                      </a:r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kumimoji="0"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Dois professores desenvolveram uma metodologia</a:t>
                      </a:r>
                    </a:p>
                    <a:p>
                      <a:r>
                        <a:rPr kumimoji="0"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baseada na Carta da Terra e estão a divulgá-la em</a:t>
                      </a:r>
                    </a:p>
                    <a:p>
                      <a:r>
                        <a:rPr kumimoji="0"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outras escolas da região.</a:t>
                      </a:r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kumimoji="0" lang="pt-PT" sz="1800" kern="1200" baseline="0" dirty="0" smtClean="0"/>
                        <a:t>Uma expedição em bicicleta leva a Carta da Terra a</a:t>
                      </a:r>
                    </a:p>
                    <a:p>
                      <a:r>
                        <a:rPr kumimoji="0" lang="pt-PT" sz="1800" kern="1200" baseline="0" dirty="0" smtClean="0"/>
                        <a:t>todas as escolas do mundo.</a:t>
                      </a:r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kumimoji="0" lang="pt-PT" sz="1800" kern="1200" baseline="0" dirty="0" smtClean="0"/>
                        <a:t>Uma ONGA apresentou um projecto pedagógico</a:t>
                      </a:r>
                    </a:p>
                    <a:p>
                      <a:r>
                        <a:rPr kumimoji="0" lang="pt-PT" sz="1800" kern="1200" baseline="0" dirty="0" smtClean="0"/>
                        <a:t>com base na Carta da Terra e está a aplicá-lo em</a:t>
                      </a:r>
                    </a:p>
                    <a:p>
                      <a:r>
                        <a:rPr kumimoji="0" lang="pt-PT" sz="1800" kern="1200" baseline="0" dirty="0" smtClean="0"/>
                        <a:t>diferentes escalas geográficas.</a:t>
                      </a:r>
                      <a:endParaRPr lang="pt-PT" dirty="0"/>
                    </a:p>
                  </a:txBody>
                  <a:tcPr marL="82973" marR="82973"/>
                </a:tc>
              </a:tr>
              <a:tr h="44829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      netgrafia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O projecto Carta da Terra. Instrumento de Sustentabilidade está disponível em: http://www.aspea.org/</a:t>
            </a:r>
            <a:endParaRPr lang="pt-PT" dirty="0"/>
          </a:p>
        </p:txBody>
      </p:sp>
      <p:sp>
        <p:nvSpPr>
          <p:cNvPr id="4" name="Estrela de 5 pontas 3"/>
          <p:cNvSpPr/>
          <p:nvPr/>
        </p:nvSpPr>
        <p:spPr>
          <a:xfrm>
            <a:off x="5334000" y="3276600"/>
            <a:ext cx="2514600" cy="1981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     </a:t>
            </a:r>
            <a:r>
              <a:rPr lang="pt-PT" sz="4800" dirty="0" smtClean="0"/>
              <a:t>conclusão</a:t>
            </a:r>
            <a:endParaRPr lang="pt-PT" sz="4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Com este trabalho aprendemos a valorizar  a educação para a sustentabilidade.</a:t>
            </a:r>
          </a:p>
          <a:p>
            <a:r>
              <a:rPr lang="pt-PT" dirty="0" smtClean="0"/>
              <a:t>A conhecer melhor o guião da sustentabilidade.</a:t>
            </a:r>
          </a:p>
          <a:p>
            <a:r>
              <a:rPr lang="pt-PT" dirty="0" smtClean="0"/>
              <a:t>A aprender  mais sobre a carta da terra e etc…</a:t>
            </a:r>
          </a:p>
        </p:txBody>
      </p:sp>
      <p:sp>
        <p:nvSpPr>
          <p:cNvPr id="6" name="Fita para cima 5"/>
          <p:cNvSpPr/>
          <p:nvPr/>
        </p:nvSpPr>
        <p:spPr>
          <a:xfrm>
            <a:off x="2133600" y="5181600"/>
            <a:ext cx="3733800" cy="1143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6019800" y="4800600"/>
            <a:ext cx="2362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900" dirty="0" smtClean="0"/>
              <a:t>Obrigado por verem </a:t>
            </a:r>
            <a:r>
              <a:rPr lang="pt-PT" sz="2900" dirty="0" smtClean="0">
                <a:sym typeface="Wingdings" pitchFamily="2" charset="2"/>
              </a:rPr>
              <a:t>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        Índice   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PT" dirty="0" smtClean="0"/>
              <a:t> </a:t>
            </a:r>
            <a:r>
              <a:rPr lang="pt-PT" sz="7400" dirty="0" smtClean="0"/>
              <a:t>pag 1………. Apresentação</a:t>
            </a:r>
          </a:p>
          <a:p>
            <a:pPr>
              <a:buNone/>
            </a:pPr>
            <a:r>
              <a:rPr lang="pt-PT" sz="7400" dirty="0" smtClean="0"/>
              <a:t> pag 2……….índice</a:t>
            </a:r>
          </a:p>
          <a:p>
            <a:pPr>
              <a:buNone/>
            </a:pPr>
            <a:r>
              <a:rPr lang="pt-PT" sz="7400" dirty="0" smtClean="0"/>
              <a:t> pag 3……….nota de autor </a:t>
            </a:r>
          </a:p>
          <a:p>
            <a:pPr>
              <a:buNone/>
            </a:pPr>
            <a:r>
              <a:rPr lang="pt-PT" sz="7400" dirty="0" smtClean="0"/>
              <a:t> pag 4……….o guião da educação</a:t>
            </a:r>
          </a:p>
          <a:p>
            <a:pPr>
              <a:buNone/>
            </a:pPr>
            <a:r>
              <a:rPr lang="pt-PT" sz="7400" dirty="0" smtClean="0"/>
              <a:t> pag 5……….o que pretende o guião?</a:t>
            </a:r>
          </a:p>
          <a:p>
            <a:pPr>
              <a:buNone/>
            </a:pPr>
            <a:r>
              <a:rPr lang="pt-PT" sz="7400" dirty="0" smtClean="0"/>
              <a:t> pag 6……….o que é a carta da terra?</a:t>
            </a:r>
          </a:p>
          <a:p>
            <a:pPr>
              <a:buNone/>
            </a:pPr>
            <a:r>
              <a:rPr lang="pt-PT" sz="7400" dirty="0" smtClean="0"/>
              <a:t> pag 7……….como nasceu a carta da terra</a:t>
            </a:r>
          </a:p>
          <a:p>
            <a:pPr>
              <a:buNone/>
            </a:pPr>
            <a:r>
              <a:rPr lang="pt-PT" sz="7400" dirty="0" smtClean="0"/>
              <a:t> pag 9……….a carta constitui um referencial formativo único</a:t>
            </a:r>
          </a:p>
          <a:p>
            <a:pPr>
              <a:buNone/>
            </a:pPr>
            <a:r>
              <a:rPr lang="pt-PT" sz="7400" dirty="0" smtClean="0"/>
              <a:t> Pag 10………os 4 principais pilares do desenvolvimento</a:t>
            </a:r>
          </a:p>
          <a:p>
            <a:pPr>
              <a:buNone/>
            </a:pPr>
            <a:r>
              <a:rPr lang="pt-PT" sz="7400" dirty="0" smtClean="0"/>
              <a:t> pag 11……….que capacidades criticas gostaríamos que as crianças desenvolvessem</a:t>
            </a:r>
          </a:p>
          <a:p>
            <a:pPr>
              <a:buNone/>
            </a:pPr>
            <a:r>
              <a:rPr lang="pt-PT" sz="7400" dirty="0" smtClean="0"/>
              <a:t> pag 12……….a carta da terra-principios fundamentais  </a:t>
            </a:r>
          </a:p>
          <a:p>
            <a:pPr>
              <a:buNone/>
            </a:pPr>
            <a:r>
              <a:rPr lang="pt-PT" sz="7400" dirty="0" smtClean="0"/>
              <a:t> pag 13……….qual é a missão da iniciativa da carta da terra</a:t>
            </a:r>
          </a:p>
          <a:p>
            <a:pPr>
              <a:buNone/>
            </a:pPr>
            <a:r>
              <a:rPr lang="pt-PT" sz="7400" dirty="0" smtClean="0"/>
              <a:t> pag 14……….quais são os objectivos da carta da terra?</a:t>
            </a:r>
          </a:p>
          <a:p>
            <a:pPr>
              <a:buNone/>
            </a:pPr>
            <a:r>
              <a:rPr lang="pt-PT" sz="7400" dirty="0" smtClean="0"/>
              <a:t> pag 15……….casos ao vivo</a:t>
            </a:r>
          </a:p>
          <a:p>
            <a:pPr>
              <a:buNone/>
            </a:pPr>
            <a:r>
              <a:rPr lang="pt-PT" sz="7400" dirty="0" smtClean="0"/>
              <a:t> pag </a:t>
            </a:r>
            <a:r>
              <a:rPr lang="pt-PT" sz="7400" dirty="0" smtClean="0"/>
              <a:t>16</a:t>
            </a:r>
            <a:r>
              <a:rPr lang="pt-PT" sz="7400" dirty="0" smtClean="0"/>
              <a:t>………netgrafia</a:t>
            </a:r>
          </a:p>
          <a:p>
            <a:pPr>
              <a:buNone/>
            </a:pPr>
            <a:r>
              <a:rPr lang="pt-PT" sz="7400" dirty="0" smtClean="0"/>
              <a:t> </a:t>
            </a:r>
            <a:r>
              <a:rPr lang="pt-PT" sz="7400" dirty="0" smtClean="0"/>
              <a:t>pag 17……….conclusão</a:t>
            </a:r>
            <a:endParaRPr lang="pt-PT" sz="7400" dirty="0" smtClean="0"/>
          </a:p>
          <a:p>
            <a:pPr>
              <a:buNone/>
            </a:pPr>
            <a:r>
              <a:rPr lang="pt-PT" sz="7400" dirty="0" smtClean="0"/>
              <a:t> </a:t>
            </a:r>
          </a:p>
          <a:p>
            <a:pPr>
              <a:buNone/>
            </a:pPr>
            <a:r>
              <a:rPr lang="pt-PT" sz="7400" dirty="0" smtClean="0"/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            Nota de Autor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1200" dirty="0" smtClean="0"/>
              <a:t>No Verão de 1998 decidi deixar o meu emprego numa empresa de S. Francisco para passar para o</a:t>
            </a:r>
          </a:p>
          <a:p>
            <a:r>
              <a:rPr lang="pt-PT" sz="1200" dirty="0" smtClean="0"/>
              <a:t>mundo da educação, área, aliás, onde sempre me vi. Mudei-me para o Equador onde ensinei Ciências,</a:t>
            </a:r>
          </a:p>
          <a:p>
            <a:r>
              <a:rPr lang="pt-PT" sz="1200" dirty="0" smtClean="0"/>
              <a:t>Economia e Física a alunos do 9º ao 12º ano. Mas, desde muito cedo, que na minha nova carreira, me</a:t>
            </a:r>
          </a:p>
          <a:p>
            <a:r>
              <a:rPr lang="pt-PT" sz="1200" dirty="0" smtClean="0"/>
              <a:t>senti preocupado com o facto de não estar a conseguir ir além dos conteúdos a ensinar. Debatia-me</a:t>
            </a:r>
          </a:p>
          <a:p>
            <a:r>
              <a:rPr lang="pt-PT" sz="1200" dirty="0" smtClean="0"/>
              <a:t>com a pergunta: “Que valores, perspectivas e competências é importante que os alunos aprendam?”.</a:t>
            </a:r>
          </a:p>
          <a:p>
            <a:r>
              <a:rPr lang="pt-PT" sz="1200" dirty="0" smtClean="0"/>
              <a:t>E interrogava-me sobre o modo como poderia desenvolver os meus objectivos de ensino para além</a:t>
            </a:r>
          </a:p>
          <a:p>
            <a:r>
              <a:rPr lang="pt-PT" sz="1200" dirty="0" smtClean="0"/>
              <a:t>dos factos e trazer para a sala de aula as minhas preocupações sociais e ambientais, sempre de forma</a:t>
            </a:r>
          </a:p>
          <a:p>
            <a:r>
              <a:rPr lang="pt-PT" sz="1200" dirty="0" smtClean="0"/>
              <a:t>profissionalmente ética.</a:t>
            </a:r>
          </a:p>
          <a:p>
            <a:r>
              <a:rPr lang="pt-PT" sz="1200" dirty="0" smtClean="0"/>
              <a:t>Sem que tivesse consciência sentia a necessidade de um quadro de valores internacionalmente aceite.</a:t>
            </a:r>
          </a:p>
          <a:p>
            <a:r>
              <a:rPr lang="pt-PT" sz="1200" dirty="0" smtClean="0"/>
              <a:t>E sem que soubesse, decorria uma consulta pública a milhares de pessoas e organizações de todo o</a:t>
            </a:r>
          </a:p>
          <a:p>
            <a:r>
              <a:rPr lang="pt-PT" sz="1200" dirty="0" smtClean="0"/>
              <a:t>mundo com vista à elaboração de um documento, designado de Carta da Terra, que representasse</a:t>
            </a:r>
          </a:p>
          <a:p>
            <a:r>
              <a:rPr lang="pt-PT" sz="1200" dirty="0" smtClean="0"/>
              <a:t>valores e princípios globalmente aceites, promotores de um mundo justo, sustentável e pacífico.</a:t>
            </a:r>
          </a:p>
          <a:p>
            <a:r>
              <a:rPr lang="pt-PT" sz="1200" dirty="0" smtClean="0"/>
              <a:t>Hoje, depois de um processo de consulta de uma década, temos finalmente ao dispor a Carta da</a:t>
            </a:r>
          </a:p>
          <a:p>
            <a:r>
              <a:rPr lang="pt-PT" sz="1200" dirty="0" smtClean="0"/>
              <a:t>Terra, que constitui o alicerce para a elaboração deste Guião.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guião de educação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O guião de educação para a sustentabilidade resultou de trabalho que foi proposto pela ASPEA- Associação Portuguesa da educação ambiental.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5" name="Sol 4"/>
          <p:cNvSpPr/>
          <p:nvPr/>
        </p:nvSpPr>
        <p:spPr>
          <a:xfrm>
            <a:off x="3200400" y="4572000"/>
            <a:ext cx="2286000" cy="1981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pretende o guião?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Guião pretende ser um recurso de ensino destinado a apoiar o processo de promoção do despertar das consciências dos alunos para o mundo que os rodeia e para a responsabilidade que lhes cabe na preparação do seu futuro.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é a carta da terra?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dirty="0" smtClean="0"/>
              <a:t>A Carta da Terra é o produto de um diálogo intercultural, de âmbito</a:t>
            </a:r>
          </a:p>
          <a:p>
            <a:pPr>
              <a:buNone/>
            </a:pPr>
            <a:r>
              <a:rPr lang="pt-PT" dirty="0" smtClean="0"/>
              <a:t>      mundial e com a duração de uma década, acerca de objectivos e</a:t>
            </a:r>
          </a:p>
          <a:p>
            <a:pPr>
              <a:buNone/>
            </a:pPr>
            <a:r>
              <a:rPr lang="pt-PT" dirty="0" smtClean="0"/>
              <a:t>      valores partilhados por milhares de pessoas e centenas de organizações de diferentes culturas.</a:t>
            </a:r>
          </a:p>
          <a:p>
            <a:pPr>
              <a:buNone/>
            </a:pPr>
            <a:r>
              <a:rPr lang="pt-PT" dirty="0" smtClean="0"/>
              <a:t>      O seu processo de elaboração incluiu especialistas de diferentes áreas</a:t>
            </a:r>
          </a:p>
          <a:p>
            <a:pPr>
              <a:buNone/>
            </a:pPr>
            <a:r>
              <a:rPr lang="pt-PT" dirty="0" smtClean="0"/>
              <a:t>      do saber e foi construído sobre declarações internacionais e relatórios</a:t>
            </a:r>
          </a:p>
          <a:p>
            <a:pPr>
              <a:buNone/>
            </a:pPr>
            <a:r>
              <a:rPr lang="pt-PT" dirty="0" smtClean="0"/>
              <a:t>      pré-existentes. A opinião dos cidadãos e das organizações da</a:t>
            </a:r>
          </a:p>
          <a:p>
            <a:pPr>
              <a:buNone/>
            </a:pPr>
            <a:r>
              <a:rPr lang="pt-PT" dirty="0" smtClean="0"/>
              <a:t>      sociedade civil constituiu uma das influências mais importantes.</a:t>
            </a:r>
          </a:p>
          <a:p>
            <a:pPr>
              <a:buNone/>
            </a:pPr>
            <a:r>
              <a:rPr lang="pt-PT" dirty="0" smtClean="0"/>
              <a:t>      A versão final data de 2000.</a:t>
            </a:r>
          </a:p>
          <a:p>
            <a:pPr>
              <a:buNone/>
            </a:pPr>
            <a:r>
              <a:rPr lang="pt-PT" dirty="0" smtClean="0"/>
              <a:t>      Numa época em que é urgente mudar a nossa forma de pensar e de</a:t>
            </a:r>
          </a:p>
          <a:p>
            <a:pPr>
              <a:buNone/>
            </a:pPr>
            <a:r>
              <a:rPr lang="pt-PT" dirty="0" smtClean="0"/>
              <a:t>      viver, a Carta da Terra desafia-nos a rever os nossos valores e a escolher  um melhor caminho.</a:t>
            </a:r>
            <a:endParaRPr lang="pt-P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Como nasceu a Carta da terra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A comissão mundial das nações unidas , em 1987,lançou um apelo á criação duma nova Carta, estabelece os princípios fundamentais do </a:t>
            </a:r>
            <a:r>
              <a:rPr lang="pt-PT" smtClean="0"/>
              <a:t>desenvolvimento sustentável.</a:t>
            </a:r>
            <a:endParaRPr lang="pt-PT" dirty="0"/>
          </a:p>
        </p:txBody>
      </p:sp>
      <p:pic>
        <p:nvPicPr>
          <p:cNvPr id="4098" name="Picture 2" descr="http://t3.gstatic.com/images?q=tbn:7zZzJku-eOCuTM:http://sp2.fotolog.com/photo/18/60/23/tuba_caruso7/1259106909454_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724400"/>
            <a:ext cx="1752600" cy="15022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pt-PT" dirty="0" smtClean="0"/>
              <a:t>A (ASPEA) acompanhou o processo inerente à redacção da Carta da Terra iniciada na Cimeira da Terra, no Rio de Janeiro, em 1992, constituindo-se Ponto Focal da Iniciativa Carta da Terra, em Portugal, com o estabelecimento do Memorandum de Entendimento (Protocolo de Colaboração) em Novembro de 2005 foi assinado, entre a ASPEA e a Secretaria Internacional da Carta da Terra.</a:t>
            </a:r>
            <a:endParaRPr lang="pt-PT" dirty="0"/>
          </a:p>
        </p:txBody>
      </p:sp>
      <p:pic>
        <p:nvPicPr>
          <p:cNvPr id="2050" name="Picture 2" descr="http://conselhonacional.org.br/wp-content/uploads/2009/08/carta_te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91000"/>
            <a:ext cx="44196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 Carta constitui um referencial</a:t>
            </a:r>
            <a:br>
              <a:rPr lang="pt-PT" dirty="0" smtClean="0"/>
            </a:br>
            <a:r>
              <a:rPr lang="pt-PT" dirty="0" smtClean="0"/>
              <a:t>formativo único!</a:t>
            </a:r>
            <a:endParaRPr lang="pt-PT" dirty="0"/>
          </a:p>
        </p:txBody>
      </p:sp>
      <p:sp>
        <p:nvSpPr>
          <p:cNvPr id="8" name="Pergaminho vertical 7"/>
          <p:cNvSpPr/>
          <p:nvPr/>
        </p:nvSpPr>
        <p:spPr>
          <a:xfrm>
            <a:off x="381000" y="1524000"/>
            <a:ext cx="7239000" cy="5105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219200" y="228600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1. É o resultado de um diálogo, de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    uma década, global e multicultural.</a:t>
            </a:r>
          </a:p>
          <a:p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2. Ajuda a explicar a interligação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    entre as áreas económica, social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    e ambiental.</a:t>
            </a:r>
          </a:p>
          <a:p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3. Transmite um sentido de responsabilidade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    universal</a:t>
            </a:r>
          </a:p>
          <a:p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4. Formula os princípios para a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2">
                    <a:lumMod val="50000"/>
                  </a:schemeClr>
                </a:solidFill>
              </a:rPr>
              <a:t>    promoção de um futuro sustentável.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474</TotalTime>
  <Words>1439</Words>
  <Application>Microsoft Office PowerPoint</Application>
  <PresentationFormat>Apresentação no Ecrã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Técnica</vt:lpstr>
      <vt:lpstr> A educação para a sustentabilidade.</vt:lpstr>
      <vt:lpstr>                Índice    </vt:lpstr>
      <vt:lpstr>            Nota de Autor</vt:lpstr>
      <vt:lpstr>O guião de educação</vt:lpstr>
      <vt:lpstr>O que pretende o guião?</vt:lpstr>
      <vt:lpstr>O que é a carta da terra?</vt:lpstr>
      <vt:lpstr>Como nasceu a Carta da terra</vt:lpstr>
      <vt:lpstr>Diapositivo 8</vt:lpstr>
      <vt:lpstr>A Carta constitui um referencial formativo único!</vt:lpstr>
      <vt:lpstr>Os quatro principais pilares do desenvolvimento</vt:lpstr>
      <vt:lpstr>Que capacidades críticas gostaríamos que as crianças desenvolvessem?</vt:lpstr>
      <vt:lpstr>A Carta da Terra – princípios fundamentais</vt:lpstr>
      <vt:lpstr>Qual é a missão da Iniciativa da Carta da Terra?</vt:lpstr>
      <vt:lpstr>Quais são os objectivos da Iniciativa da Carta da Terra?</vt:lpstr>
      <vt:lpstr>Casos ao vivo: Observem quatro exemplos da forma como os professores de diferentes países estão a trabalhar com a carta da terra</vt:lpstr>
      <vt:lpstr>              netgrafia</vt:lpstr>
      <vt:lpstr>             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para a sustentabilidade</dc:title>
  <dc:creator>Aluno</dc:creator>
  <cp:lastModifiedBy>virgilio</cp:lastModifiedBy>
  <cp:revision>49</cp:revision>
  <dcterms:created xsi:type="dcterms:W3CDTF">2010-04-28T11:27:58Z</dcterms:created>
  <dcterms:modified xsi:type="dcterms:W3CDTF">2010-05-26T13:27:11Z</dcterms:modified>
</cp:coreProperties>
</file>