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8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5" r:id="rId32"/>
    <p:sldId id="286" r:id="rId33"/>
    <p:sldId id="289" r:id="rId34"/>
    <p:sldId id="290" r:id="rId35"/>
    <p:sldId id="287" r:id="rId3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c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11" name="Conexão rect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7F8346-A27E-4775-8B52-5D98D55E1C69}" type="datetimeFigureOut">
              <a:rPr lang="pt-PT" smtClean="0"/>
              <a:pPr/>
              <a:t>21-03-2010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FC0017-0966-445C-92E6-E061404127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  <a:latin typeface="Edwardian Script ITC" pitchFamily="66" charset="0"/>
              </a:rPr>
              <a:t>             Escola e b 2/3 de aver o mar</a:t>
            </a:r>
            <a:endParaRPr lang="pt-PT" dirty="0">
              <a:solidFill>
                <a:srgbClr val="FF0000"/>
              </a:solidFill>
              <a:latin typeface="Edwardian Script ITC" pitchFamily="66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PT" sz="4400" dirty="0" smtClean="0">
                <a:latin typeface="Edwardian Script ITC" pitchFamily="66" charset="0"/>
              </a:rPr>
              <a:t>Professor da disciplina</a:t>
            </a:r>
          </a:p>
          <a:p>
            <a:endParaRPr lang="pt-PT" dirty="0"/>
          </a:p>
          <a:p>
            <a:r>
              <a:rPr lang="pt-PT" dirty="0" smtClean="0"/>
              <a:t>Paulo Almeida…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sz="4400" dirty="0" smtClean="0">
                <a:solidFill>
                  <a:srgbClr val="FF0000"/>
                </a:solidFill>
              </a:rPr>
              <a:t>24-03-2010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PT" sz="4400" dirty="0" smtClean="0">
                <a:latin typeface="Edwardian Script ITC" pitchFamily="66" charset="0"/>
              </a:rPr>
              <a:t>Elementos do grupo</a:t>
            </a:r>
            <a:r>
              <a:rPr lang="pt-PT" sz="4400" dirty="0" smtClean="0"/>
              <a:t>:</a:t>
            </a:r>
          </a:p>
          <a:p>
            <a:endParaRPr lang="pt-PT" dirty="0"/>
          </a:p>
          <a:p>
            <a:r>
              <a:rPr lang="pt-PT" dirty="0" smtClean="0"/>
              <a:t>Daniela Ribeiro;</a:t>
            </a:r>
          </a:p>
          <a:p>
            <a:r>
              <a:rPr lang="pt-PT" dirty="0" smtClean="0"/>
              <a:t>Juliana Dourado;</a:t>
            </a:r>
          </a:p>
          <a:p>
            <a:r>
              <a:rPr lang="pt-PT" dirty="0" smtClean="0"/>
              <a:t>Tânia Alves.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Marcador de Posição do Texto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FF0000"/>
                </a:solidFill>
              </a:rPr>
              <a:t>O mundo está nas nossas mãos… CUIDA DELE…</a:t>
            </a:r>
            <a:endParaRPr lang="pt-PT" sz="2400" dirty="0">
              <a:solidFill>
                <a:srgbClr val="FF0000"/>
              </a:solidFill>
            </a:endParaRPr>
          </a:p>
        </p:txBody>
      </p:sp>
      <p:pic>
        <p:nvPicPr>
          <p:cNvPr id="12" name="Imagem 11" descr="http://www.unicam.org.br/sistema/fotos/image/Amigo_MeioAmbien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5" y="500043"/>
            <a:ext cx="6176224" cy="520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Hoje em dia as pessoas não sabem como  o meio ambiente é importante para a nossa sobrevivencia a maioria das pessoas desvalorizam muito a natureza como o desperdício de água, luz, a poluição de rios e mares, o desnatamento de florestas…</a:t>
            </a:r>
          </a:p>
          <a:p>
            <a:r>
              <a:rPr lang="pt-PT" dirty="0" smtClean="0"/>
              <a:t>A maioria das pessoas que desmatam florestas é por causa de dinheiro.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latin typeface="Edwardian Script ITC" pitchFamily="66" charset="0"/>
              </a:rPr>
              <a:t>Como podemos entender o mundo actual com o consumo em excesso?!</a:t>
            </a:r>
            <a:endParaRPr lang="pt-PT" sz="40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Para entender o nosso mundo actual temos que lançar um olhar sobre o consumo de hoje em dia, pois, a sociedade que girava em torno da produção, agora gira em torno do consumo;</a:t>
            </a:r>
          </a:p>
          <a:p>
            <a:r>
              <a:rPr lang="pt-PT" dirty="0" smtClean="0"/>
              <a:t>Nas sociedades contemporâneas os indivíduos buscam construir a sua identidade, suas relações e o sentido da vida pelo consumo;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Uma das modalidades do consumo que mais cresce actualmente esta relacionado ao culto;</a:t>
            </a:r>
          </a:p>
          <a:p>
            <a:r>
              <a:rPr lang="pt-PT" dirty="0" smtClean="0"/>
              <a:t>O fatuamente de fabricação de produtos lights e dietas foi multiplicado por 10, de 1991 a 2000;</a:t>
            </a:r>
          </a:p>
          <a:p>
            <a:r>
              <a:rPr lang="pt-PT" dirty="0" smtClean="0"/>
              <a:t>Ao lado desses produtos cresce também a venda de cosméticos;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explosão publicitaria foi, sem duvida a grande responsável pela difusão de novos hábitos e modificação de comportamentos e cuidados com o corpo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latin typeface="Edwardian Script ITC" pitchFamily="66" charset="0"/>
              </a:rPr>
              <a:t>    </a:t>
            </a:r>
            <a:r>
              <a:rPr lang="pt-PT" sz="10700" dirty="0" smtClean="0">
                <a:latin typeface="Edwardian Script ITC" pitchFamily="66" charset="0"/>
              </a:rPr>
              <a:t>O final do ano:</a:t>
            </a:r>
            <a:endParaRPr lang="pt-PT" sz="107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Quando o final do ano está quase a chegar, pagamentos do 13ª ordenado, tudo isto são sinónimos de gastos e muitos consumidores acabam desejando substituir os seus  aparelhos electrónicos, que se tornaram ultrapassados ou estejam com defeito;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que devemos fazer ao electrodoméstico que será substituído?!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Não se sabe o numero exacto de aparelhos descartados anualmente em todo o país, mas sabe-se que vários equipamentos electrónicos são deitados no lixo todos os dias, somando toneladas nos meses.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CUIDA DO QUE É NOSSO...</a:t>
            </a:r>
            <a:endParaRPr lang="pt-PT" dirty="0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A parte boa do nosso planeta                     a parte má do nosso planeta</a:t>
            </a:r>
            <a:endParaRPr lang="pt-PT" dirty="0">
              <a:solidFill>
                <a:srgbClr val="FF0000"/>
              </a:solidFill>
            </a:endParaRPr>
          </a:p>
        </p:txBody>
      </p:sp>
      <p:pic>
        <p:nvPicPr>
          <p:cNvPr id="7" name="Marcador de Posição da Imagem 6" descr="http://www.top30.com.br/news/wp-content/uploads/2009/12/5-de-Junho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6094" b="1609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7200" dirty="0" smtClean="0">
                <a:latin typeface="Edwardian Script ITC" pitchFamily="66" charset="0"/>
              </a:rPr>
              <a:t>O que os especialistas pensam?</a:t>
            </a:r>
            <a:endParaRPr lang="pt-PT" sz="72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Os especialistas em reciclagem afirmam que o cuidado deve ser em dobro, quando se deseja meter  fora televisões, teclados, rádios, monitores de computadores e etc.</a:t>
            </a:r>
          </a:p>
          <a:p>
            <a:r>
              <a:rPr lang="pt-PT" dirty="0" smtClean="0"/>
              <a:t>Esse cuidado deve-se porque alguns contem materiais tóxicos e necessitam passar por um processo de descontaminação. Os campeões em descartes são os telefones, que são trocados em uma velocidade Avassadora.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3071834"/>
          </a:xfrm>
        </p:spPr>
        <p:txBody>
          <a:bodyPr>
            <a:normAutofit/>
          </a:bodyPr>
          <a:lstStyle/>
          <a:p>
            <a:r>
              <a:rPr lang="pt-PT" sz="4800" dirty="0" smtClean="0">
                <a:solidFill>
                  <a:srgbClr val="FF0000"/>
                </a:solidFill>
                <a:latin typeface="Edwardian Script ITC" pitchFamily="66" charset="0"/>
              </a:rPr>
              <a:t>Espelho magico espelho meu, há algum consumidor mais velo do que eu?!</a:t>
            </a:r>
            <a:endParaRPr lang="pt-PT" sz="4800" dirty="0">
              <a:solidFill>
                <a:srgbClr val="FF0000"/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r>
              <a:rPr lang="pt-PT" sz="9600" dirty="0" smtClean="0">
                <a:latin typeface="Edwardian Script ITC" pitchFamily="66" charset="0"/>
              </a:rPr>
              <a:t>        Os telefones:</a:t>
            </a:r>
            <a:endParaRPr lang="pt-PT" sz="96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A grande maioria dos telefones acabam indo para o lixo, tornando-se um grande perigo;</a:t>
            </a:r>
          </a:p>
          <a:p>
            <a:r>
              <a:rPr lang="pt-PT" dirty="0" smtClean="0"/>
              <a:t>Pois nas baterias dos telemóveis são encontrados vários metais pesados que representam sério risco á saúde;</a:t>
            </a:r>
          </a:p>
          <a:p>
            <a:r>
              <a:rPr lang="pt-PT" dirty="0" smtClean="0"/>
              <a:t>Mas nas impressas que os vendem sempre existe no cantinho das lojas local para deixar os telemóveis antigos ou baterias, para darem o fim adequado;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Portanto, hoje assim como se pesquisa preços na hora de comprar os electrodomésticos, devemos também pesquisar se a impressas faz a colecta desse material;</a:t>
            </a:r>
          </a:p>
          <a:p>
            <a:r>
              <a:rPr lang="pt-PT" dirty="0" smtClean="0"/>
              <a:t>Dessa forma, se começarmos a ter iniciativas em perguntar, ligar as impressas sobre o assunto, elas começaram a incentivar o recolhimento do lixo electrónico depois de usado.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7200" dirty="0" smtClean="0">
                <a:latin typeface="Edwardian Script ITC" pitchFamily="66" charset="0"/>
              </a:rPr>
              <a:t>Asfixiados com excesso de consumo:</a:t>
            </a:r>
            <a:endParaRPr lang="pt-PT" sz="72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Ao lado dos pobres de sempre, isto é, os desempregados inseridos em famílias de parcos recursos económicos, muitas a viverem em habitação social e com rendimento mínimo, ou dos idosos que vivem com menos de 300 euros por mes, e que já mais de um milhão em Portugal, cresce uma outra pobreza, ainda muito envergonhada, mas cada vez mais visível;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Tem casa, tem carro, tem electrodomésticos mas todo pago a crédito, tudo junto é asfixiante;</a:t>
            </a:r>
          </a:p>
          <a:p>
            <a:r>
              <a:rPr lang="pt-PT" dirty="0" smtClean="0"/>
              <a:t>O que acontece é que Portugal viveu durante décadas numa realidade onde não se consumia, a não ser o estritamente necessário;</a:t>
            </a:r>
          </a:p>
          <a:p>
            <a:r>
              <a:rPr lang="pt-PT" dirty="0" smtClean="0"/>
              <a:t>Vivia-se de forma muito remediadinha. Hoje os bens do consumo estão mais democratizados, são de mais fácil acesso pelas facilidades do crédito;</a:t>
            </a:r>
          </a:p>
          <a:p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Fascinadas com a possibilidade de terem as coisas, as pessoas endividam-se de tal maneira que, a dada altura, não sabem como sair da situação;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8800" dirty="0" smtClean="0">
                <a:latin typeface="Edwardian Script ITC" pitchFamily="66" charset="0"/>
              </a:rPr>
              <a:t>O consumo sustentável:</a:t>
            </a:r>
            <a:endParaRPr lang="pt-PT" sz="88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É importante para um consumo sustentável,  fazermos uma estimativa dos recursos naturais que foram necessários para produzir o que pretendemos comprar,  independentemente do preço ou da qualidade do mesmo.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z="3200" dirty="0" smtClean="0"/>
              <a:t>Para os consumidores mais preocupados em termos ambientais, éticos e sociais coloca-se a questão da marca e quem está por detrás dela, uma vez que ao comprar determinado produto, podemos estar a apoiar uma rede de pequenos produtores ou transformadores que usam normas mais criteriosas de produção e um maior respeito pelo ambiente, evitando assim o seu desaparecimento no mercado ou extinção da actividade. 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714348" y="1857364"/>
            <a:ext cx="778674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 smtClean="0"/>
          </a:p>
          <a:p>
            <a:endParaRPr lang="pt-PT" sz="2400" dirty="0"/>
          </a:p>
          <a:p>
            <a:endParaRPr lang="pt-PT" sz="2400" dirty="0" smtClean="0"/>
          </a:p>
          <a:p>
            <a:r>
              <a:rPr lang="pt-PT" sz="2400" dirty="0" smtClean="0"/>
              <a:t>Em oposição, temos as marcas das multinacionais que, com a globalização se instalaram um pouco em todo o mundo, e cujos baixos custos porque são muitas vezes conseguidos à custa de salários muito baixos, de trabalho escravo e infantil, ou da delapidação dos recursos naturais locais das populações, quase sempre, com grandes impactos ambientais e sociais.</a:t>
            </a:r>
            <a:endParaRPr lang="pt-PT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6600" dirty="0" smtClean="0">
                <a:latin typeface="Edwardian Script ITC" pitchFamily="66" charset="0"/>
              </a:rPr>
              <a:t>Nos consumimos todos os dias:</a:t>
            </a:r>
            <a:endParaRPr lang="pt-PT" sz="66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sz="3200" dirty="0" smtClean="0"/>
              <a:t>O consumo encontra-se instituído, na sociedade moderna e ocidental em que nos inserimos, como um valor cultural, como um elemento intrínseco aos nossos estilos de vida e que nos caracteriza enquanto indivíduos. Na realidade, eventualmente, os princípios e práticas inerentes ao consumo, toda a sua dimensão sociológica e utilidade prática no seio do modelo ideológico neoliberal, passam ainda despercebidos à generalidade dos indivíduos e possuem uma preponderância crucial mas subliminar, profunda mas sonegada, na forma como os indivíduos se concebem (são concebidos) enquanto seres sociais. </a:t>
            </a:r>
            <a:br>
              <a:rPr lang="pt-PT" sz="3200" dirty="0" smtClean="0"/>
            </a:br>
            <a:r>
              <a:rPr lang="pt-PT" sz="3200" dirty="0" smtClean="0"/>
              <a:t>relações humanas à escala global.</a:t>
            </a:r>
            <a:r>
              <a:rPr lang="pt-PT" sz="3200" dirty="0" smtClean="0">
                <a:solidFill>
                  <a:srgbClr val="00B0F0"/>
                </a:solidFill>
              </a:rPr>
              <a:t/>
            </a:r>
            <a:br>
              <a:rPr lang="pt-PT" sz="3200" dirty="0" smtClean="0">
                <a:solidFill>
                  <a:srgbClr val="00B0F0"/>
                </a:solidFill>
              </a:rPr>
            </a:b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z="3200" dirty="0" smtClean="0"/>
              <a:t>Ou seja, a utilidade do consumo, numa lógica liberal, está muito longe de se esgotar nessa finalidade "básica" e até "anacrónica" de satisfação de necessidades essenciais à vida humana ou, eventualmente, nem será essa a sua finalidade mais fundamental: um dos principais propósitos do consumo será o de preencher todo o vazio social decorrente da eliminação das formas de socialização e de identidade colectiva anteriores à revolução.</a:t>
            </a: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9600" smtClean="0">
                <a:solidFill>
                  <a:srgbClr val="FF0000"/>
                </a:solidFill>
                <a:latin typeface="Edwardian Script ITC" pitchFamily="66" charset="0"/>
              </a:rPr>
              <a:t>Índice:.</a:t>
            </a:r>
            <a:endParaRPr lang="pt-PT" sz="9600" dirty="0">
              <a:solidFill>
                <a:srgbClr val="FF0000"/>
              </a:solidFill>
              <a:latin typeface="Edwardian Script ITC" pitchFamily="66" charset="0"/>
            </a:endParaRPr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…</a:t>
            </a:r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PT" dirty="0" smtClean="0"/>
              <a:t>…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dirty="0" smtClean="0"/>
              <a:t>Pagina 1</a:t>
            </a:r>
            <a:r>
              <a:rPr lang="pt-PT" dirty="0" smtClean="0">
                <a:sym typeface="Wingdings" pitchFamily="2" charset="2"/>
              </a:rPr>
              <a:t> nome da escola, elementos do grupo e professor da disciplina;</a:t>
            </a:r>
          </a:p>
          <a:p>
            <a:r>
              <a:rPr lang="pt-PT" dirty="0" smtClean="0">
                <a:sym typeface="Wingdings" pitchFamily="2" charset="2"/>
              </a:rPr>
              <a:t>Pagina 2nome do trabalho</a:t>
            </a:r>
          </a:p>
          <a:p>
            <a:r>
              <a:rPr lang="pt-PT" dirty="0" smtClean="0">
                <a:sym typeface="Wingdings" pitchFamily="2" charset="2"/>
              </a:rPr>
              <a:t>Pagina 3Indice</a:t>
            </a:r>
          </a:p>
          <a:p>
            <a:r>
              <a:rPr lang="pt-PT" dirty="0" smtClean="0">
                <a:sym typeface="Wingdings" pitchFamily="2" charset="2"/>
              </a:rPr>
              <a:t>Pagina 4introduçao</a:t>
            </a:r>
          </a:p>
          <a:p>
            <a:r>
              <a:rPr lang="pt-PT" dirty="0" smtClean="0">
                <a:sym typeface="Wingdings" pitchFamily="2" charset="2"/>
              </a:rPr>
              <a:t>Pagina 5/6sabias que…</a:t>
            </a:r>
          </a:p>
          <a:p>
            <a:r>
              <a:rPr lang="pt-PT" dirty="0" smtClean="0">
                <a:sym typeface="Wingdings" pitchFamily="2" charset="2"/>
              </a:rPr>
              <a:t>Pagina 7/8a solução</a:t>
            </a:r>
          </a:p>
          <a:p>
            <a:r>
              <a:rPr lang="pt-PT" dirty="0" smtClean="0">
                <a:sym typeface="Wingdings" pitchFamily="2" charset="2"/>
              </a:rPr>
              <a:t>Pagina 9 mas…</a:t>
            </a:r>
          </a:p>
          <a:p>
            <a:r>
              <a:rPr lang="pt-PT" dirty="0" smtClean="0">
                <a:sym typeface="Wingdings" pitchFamily="2" charset="2"/>
              </a:rPr>
              <a:t>Pagina 10 imagem</a:t>
            </a:r>
          </a:p>
          <a:p>
            <a:r>
              <a:rPr lang="pt-PT" dirty="0" smtClean="0">
                <a:sym typeface="Wingdings" pitchFamily="2" charset="2"/>
              </a:rPr>
              <a:t>Pagina11 as pessoas de hoje em dia</a:t>
            </a:r>
          </a:p>
          <a:p>
            <a:r>
              <a:rPr lang="pt-PT" dirty="0" smtClean="0">
                <a:sym typeface="Wingdings" pitchFamily="2" charset="2"/>
              </a:rPr>
              <a:t>Pagina 12/13/14 o mundo actual em excesso no consumo</a:t>
            </a:r>
          </a:p>
          <a:p>
            <a:r>
              <a:rPr lang="pt-PT" dirty="0" smtClean="0">
                <a:sym typeface="Wingdings" pitchFamily="2" charset="2"/>
              </a:rPr>
              <a:t>Pagina 15/16/17 o final do ano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 smtClean="0">
                <a:sym typeface="Wingdings" pitchFamily="2" charset="2"/>
              </a:rPr>
              <a:t>Pagina 18imagem: cuida do que é nosso</a:t>
            </a:r>
          </a:p>
          <a:p>
            <a:r>
              <a:rPr lang="pt-PT" dirty="0" smtClean="0">
                <a:sym typeface="Wingdings" pitchFamily="2" charset="2"/>
              </a:rPr>
              <a:t>Pagina 19o que os especialistas pensam?</a:t>
            </a:r>
          </a:p>
          <a:p>
            <a:r>
              <a:rPr lang="pt-PT" dirty="0" smtClean="0">
                <a:sym typeface="Wingdings" pitchFamily="2" charset="2"/>
              </a:rPr>
              <a:t>Pagina 20/21os telefones</a:t>
            </a:r>
          </a:p>
          <a:p>
            <a:r>
              <a:rPr lang="pt-PT" dirty="0" smtClean="0">
                <a:sym typeface="Wingdings" pitchFamily="2" charset="2"/>
              </a:rPr>
              <a:t>Pagina 22/23/24asfixiados com excesso de consumo</a:t>
            </a:r>
          </a:p>
          <a:p>
            <a:r>
              <a:rPr lang="pt-PT" dirty="0" smtClean="0">
                <a:sym typeface="Wingdings" pitchFamily="2" charset="2"/>
              </a:rPr>
              <a:t>Pagina 25/26/27o consumo sustentável</a:t>
            </a:r>
          </a:p>
          <a:p>
            <a:r>
              <a:rPr lang="pt-PT" dirty="0" smtClean="0">
                <a:sym typeface="Wingdings" pitchFamily="2" charset="2"/>
              </a:rPr>
              <a:t>Pagina 28/29 nós consumimos todos os dias </a:t>
            </a:r>
          </a:p>
          <a:p>
            <a:r>
              <a:rPr lang="pt-PT" dirty="0" smtClean="0">
                <a:sym typeface="Wingdings" pitchFamily="2" charset="2"/>
              </a:rPr>
              <a:t>Pagina 30/31 consumo/ consumir não é a mesma coisa</a:t>
            </a:r>
          </a:p>
          <a:p>
            <a:r>
              <a:rPr lang="pt-PT" dirty="0" smtClean="0">
                <a:sym typeface="Wingdings" pitchFamily="2" charset="2"/>
              </a:rPr>
              <a:t>Pagina 32 a diferença</a:t>
            </a:r>
          </a:p>
          <a:p>
            <a:r>
              <a:rPr lang="pt-PT" dirty="0" smtClean="0">
                <a:sym typeface="Wingdings" pitchFamily="2" charset="2"/>
              </a:rPr>
              <a:t>Pagina 33 frase de alerta</a:t>
            </a:r>
          </a:p>
          <a:p>
            <a:r>
              <a:rPr lang="pt-PT" dirty="0" smtClean="0">
                <a:sym typeface="Wingdings" pitchFamily="2" charset="2"/>
              </a:rPr>
              <a:t>Pagina 34 conclusão</a:t>
            </a:r>
          </a:p>
          <a:p>
            <a:r>
              <a:rPr lang="pt-PT" dirty="0" smtClean="0">
                <a:sym typeface="Wingdings" pitchFamily="2" charset="2"/>
              </a:rPr>
              <a:t>Pagina 35fim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6000" dirty="0" smtClean="0">
                <a:latin typeface="Edwardian Script ITC" pitchFamily="66" charset="0"/>
              </a:rPr>
              <a:t>Consumo/consumir não é a mesma coisa:</a:t>
            </a:r>
            <a:endParaRPr lang="pt-PT" sz="60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Os dois tipos fundamentais de toda economia são a economia de consumo e a economia lucrativa que, mesmo se encontrem de alguma forma entrelaçadas por alguma forma de transição, em sua forma para são conceitualmente antagônicas. A economia de consumo implica uma acção econômica orientada para cobrir as próprias necessidades, seja de um Estado, de um indivíduo ou de uma cooperativa de consumo.</a:t>
            </a:r>
            <a:br>
              <a:rPr lang="pt-BR" dirty="0" smtClean="0"/>
            </a:br>
            <a:r>
              <a:rPr lang="pt-BR" dirty="0" smtClean="0"/>
              <a:t>Uma sociedade de consumo é uma sociedade que pratica o consumismo, ou seja, que incentiva a aquisição contínua de bens e serviços efémeros como forma de sustentar a produção e o crescimento económico.</a:t>
            </a:r>
            <a:br>
              <a:rPr lang="pt-BR" dirty="0" smtClean="0"/>
            </a:b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ransition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Consumo, e consumir é diferencia uma coisa da outra</a:t>
            </a: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ransition>
    <p:wheel spokes="8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 descr="http://images03.olx.com.br/ui/3/83/31/49298231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35824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Pensa todos os dias no que acabaste de ouvir e ver, porque pode com certeza também ajudar-te a tomares uma atitude correcta a </a:t>
            </a:r>
            <a:r>
              <a:rPr lang="pt-PT" sz="8000" dirty="0" smtClean="0">
                <a:solidFill>
                  <a:srgbClr val="FF0000"/>
                </a:solidFill>
                <a:latin typeface="Edwardian Script ITC" pitchFamily="66" charset="0"/>
              </a:rPr>
              <a:t>não consumires em excesso…</a:t>
            </a:r>
            <a:endParaRPr lang="pt-PT" sz="8000" dirty="0">
              <a:latin typeface="Edwardian Script ITC" pitchFamily="66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          </a:t>
            </a:r>
            <a:r>
              <a:rPr lang="pt-PT" sz="10700" dirty="0" smtClean="0">
                <a:latin typeface="Edwardian Script ITC" pitchFamily="66" charset="0"/>
              </a:rPr>
              <a:t>Conclusão:</a:t>
            </a:r>
            <a:endParaRPr lang="pt-PT" sz="107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Este trabalho ajudou-me a perceber o quanto algumas pessoas consumem em excesso, e com esse consumo que é em demasiado podemos ter consequências um dia mais tarde…</a:t>
            </a:r>
          </a:p>
          <a:p>
            <a:r>
              <a:rPr lang="pt-PT" dirty="0" smtClean="0"/>
              <a:t>Temos que lutar pelo nosso país, pelo nosso mundo, pelo nosso planeta e não consumimos em demasiado..</a:t>
            </a:r>
          </a:p>
          <a:p>
            <a:r>
              <a:rPr lang="pt-PT" dirty="0" smtClean="0"/>
              <a:t>Tu também podes ajudar…</a:t>
            </a:r>
            <a:endParaRPr lang="pt-PT" dirty="0"/>
          </a:p>
        </p:txBody>
      </p:sp>
    </p:spTree>
  </p:cSld>
  <p:clrMapOvr>
    <a:masterClrMapping/>
  </p:clrMapOvr>
  <p:transition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t-PT" sz="9600" dirty="0" smtClean="0">
              <a:solidFill>
                <a:srgbClr val="002060"/>
              </a:solidFill>
              <a:latin typeface="Edwardian Script ITC" pitchFamily="66" charset="0"/>
            </a:endParaRPr>
          </a:p>
          <a:p>
            <a:pPr>
              <a:buNone/>
            </a:pPr>
            <a:r>
              <a:rPr lang="pt-PT" sz="18900" dirty="0" smtClean="0">
                <a:solidFill>
                  <a:srgbClr val="002060"/>
                </a:solidFill>
                <a:latin typeface="Edwardian Script ITC" pitchFamily="66" charset="0"/>
              </a:rPr>
              <a:t>   </a:t>
            </a:r>
            <a:r>
              <a:rPr lang="pt-PT" sz="18900" dirty="0" smtClean="0">
                <a:solidFill>
                  <a:schemeClr val="accent1">
                    <a:lumMod val="50000"/>
                  </a:schemeClr>
                </a:solidFill>
                <a:latin typeface="Edwardian Script ITC" pitchFamily="66" charset="0"/>
              </a:rPr>
              <a:t>Fim</a:t>
            </a: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9600" dirty="0" smtClean="0">
                <a:latin typeface="Edwardian Script ITC" pitchFamily="66" charset="0"/>
              </a:rPr>
              <a:t>    Introdução:</a:t>
            </a:r>
            <a:endParaRPr lang="pt-PT" sz="96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 nosso trabalho é sobre o consumo, com isto pretendemos alertar as pessoas. Pois no dia-a-dia de cada um de nós a maioria das pessoas consumem em excesso. O consumo é um problema muito comum e muito prejudicador para o nosso meio ambiente.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Academy Engraved LET" pitchFamily="2" charset="0"/>
              </a:rPr>
              <a:t>         SABIAS QUE…</a:t>
            </a:r>
            <a:endParaRPr lang="pt-PT" dirty="0">
              <a:latin typeface="Academy Engraved LET" pitchFamily="2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consumo faz parte do meio ambiente?! Pois é verdade o consumo faz parte do meio ambiente…</a:t>
            </a:r>
          </a:p>
          <a:p>
            <a:r>
              <a:rPr lang="pt-PT" dirty="0" smtClean="0"/>
              <a:t>O meio ambiente pode-nos oferecer coisas muito boas, mas para isso temos que cuidar dele</a:t>
            </a:r>
          </a:p>
          <a:p>
            <a:r>
              <a:rPr lang="pt-PT" dirty="0" smtClean="0"/>
              <a:t>Todos juntos podemos encontrar uma solução</a:t>
            </a:r>
          </a:p>
          <a:p>
            <a:endParaRPr lang="pt-PT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Não podemos deitar lixo no chão ou no mar, os homens cortam arvores, as mulheres poluem o mar, e as crianças tentam acabar com a poluição;</a:t>
            </a:r>
          </a:p>
          <a:p>
            <a:r>
              <a:rPr lang="pt-PT" dirty="0" smtClean="0"/>
              <a:t>Se ate as crianças indefesas podem fazer isto, nos também podemos…</a:t>
            </a:r>
          </a:p>
          <a:p>
            <a:r>
              <a:rPr lang="pt-PT" dirty="0" smtClean="0"/>
              <a:t>A única solução é esta: </a:t>
            </a:r>
            <a:r>
              <a:rPr lang="pt-PT" dirty="0" smtClean="0">
                <a:solidFill>
                  <a:schemeClr val="accent1"/>
                </a:solidFill>
              </a:rPr>
              <a:t>RECICLAR</a:t>
            </a:r>
            <a:r>
              <a:rPr lang="pt-PT" dirty="0" smtClean="0"/>
              <a:t> e </a:t>
            </a:r>
            <a:r>
              <a:rPr lang="pt-PT" dirty="0" smtClean="0">
                <a:solidFill>
                  <a:schemeClr val="accent1"/>
                </a:solidFill>
              </a:rPr>
              <a:t>CUIDAR</a:t>
            </a:r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8800" dirty="0" smtClean="0">
                <a:latin typeface="Edwardian Script ITC" pitchFamily="66" charset="0"/>
              </a:rPr>
              <a:t>        A solução:</a:t>
            </a:r>
            <a:endParaRPr lang="pt-PT" sz="88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solução de alguns problemas esta nas nossas mãos…</a:t>
            </a:r>
          </a:p>
          <a:p>
            <a:r>
              <a:rPr lang="pt-PT" dirty="0" smtClean="0"/>
              <a:t>As fabricas que não utilizam equipamentos anti-poluentes, a devastação do meio ambiente, entre outros cabe principalmente as autoridades que são responsáveis.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Porem  a acção dos grupos, associações e organizações que se preocupam com o meio ambiente ajuda a resolver alguns problemas aqui referidos, exigindo que as autoridades responsáveis façam a sua parte na defesa do meio ambiente…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9600" dirty="0" smtClean="0">
                <a:latin typeface="Edwardian Script ITC" pitchFamily="66" charset="0"/>
              </a:rPr>
              <a:t>       Mas…</a:t>
            </a:r>
            <a:endParaRPr lang="pt-PT" sz="9600" dirty="0">
              <a:latin typeface="Edwardian Script ITC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Entretanto, todos nós podemos colaborar:</a:t>
            </a:r>
          </a:p>
          <a:p>
            <a:r>
              <a:rPr lang="pt-PT" dirty="0" smtClean="0"/>
              <a:t>Atitudes como meter o lixo no local adequado, separar os materiais recicláveis não soltar balões, ajuda o meio ambiente;</a:t>
            </a:r>
          </a:p>
          <a:p>
            <a:r>
              <a:rPr lang="pt-PT" dirty="0" smtClean="0"/>
              <a:t>O meio ambiente é muito importante para nós e para os animais por isso devemos preserva-lo muito bem…</a:t>
            </a:r>
          </a:p>
          <a:p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Energi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1224</TotalTime>
  <Words>1674</Words>
  <Application>Microsoft Office PowerPoint</Application>
  <PresentationFormat>Apresentação no Ecrã (4:3)</PresentationFormat>
  <Paragraphs>109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35</vt:i4>
      </vt:variant>
    </vt:vector>
  </HeadingPairs>
  <TitlesOfParts>
    <vt:vector size="36" baseType="lpstr">
      <vt:lpstr>Energia</vt:lpstr>
      <vt:lpstr>             Escola e b 2/3 de aver o mar</vt:lpstr>
      <vt:lpstr>Espelho magico espelho meu, há algum consumidor mais velo do que eu?!</vt:lpstr>
      <vt:lpstr>Índice:.</vt:lpstr>
      <vt:lpstr>    Introdução:</vt:lpstr>
      <vt:lpstr>         SABIAS QUE…</vt:lpstr>
      <vt:lpstr>Diapositivo 6</vt:lpstr>
      <vt:lpstr>        A solução:</vt:lpstr>
      <vt:lpstr>Diapositivo 8</vt:lpstr>
      <vt:lpstr>       Mas…</vt:lpstr>
      <vt:lpstr>Diapositivo 10</vt:lpstr>
      <vt:lpstr>Diapositivo 11</vt:lpstr>
      <vt:lpstr>Como podemos entender o mundo actual com o consumo em excesso?!</vt:lpstr>
      <vt:lpstr>Diapositivo 13</vt:lpstr>
      <vt:lpstr>Diapositivo 14</vt:lpstr>
      <vt:lpstr>    O final do ano:</vt:lpstr>
      <vt:lpstr>Diapositivo 16</vt:lpstr>
      <vt:lpstr>Diapositivo 17</vt:lpstr>
      <vt:lpstr>     CUIDA DO QUE É NOSSO...</vt:lpstr>
      <vt:lpstr>O que os especialistas pensam?</vt:lpstr>
      <vt:lpstr>         Os telefones:</vt:lpstr>
      <vt:lpstr>Diapositivo 21</vt:lpstr>
      <vt:lpstr>Asfixiados com excesso de consumo:</vt:lpstr>
      <vt:lpstr>Diapositivo 23</vt:lpstr>
      <vt:lpstr>Diapositivo 24</vt:lpstr>
      <vt:lpstr>O consumo sustentável:</vt:lpstr>
      <vt:lpstr>Diapositivo 26</vt:lpstr>
      <vt:lpstr>Diapositivo 27</vt:lpstr>
      <vt:lpstr>Nos consumimos todos os dias:</vt:lpstr>
      <vt:lpstr>Diapositivo 29</vt:lpstr>
      <vt:lpstr>Consumo/consumir não é a mesma coisa:</vt:lpstr>
      <vt:lpstr>Diapositivo 31</vt:lpstr>
      <vt:lpstr>Diapositivo 32</vt:lpstr>
      <vt:lpstr>Diapositivo 33</vt:lpstr>
      <vt:lpstr>          Conclusão:</vt:lpstr>
      <vt:lpstr>Diapositivo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e b 2/3 de aver o mar</dc:title>
  <dc:creator>tania</dc:creator>
  <cp:lastModifiedBy>tania</cp:lastModifiedBy>
  <cp:revision>26</cp:revision>
  <dcterms:created xsi:type="dcterms:W3CDTF">2010-03-19T19:56:03Z</dcterms:created>
  <dcterms:modified xsi:type="dcterms:W3CDTF">2010-03-21T16:45:35Z</dcterms:modified>
</cp:coreProperties>
</file>