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9" r:id="rId3"/>
    <p:sldId id="261" r:id="rId4"/>
    <p:sldId id="258" r:id="rId5"/>
    <p:sldId id="263" r:id="rId6"/>
    <p:sldId id="260" r:id="rId7"/>
    <p:sldId id="264" r:id="rId8"/>
    <p:sldId id="266" r:id="rId9"/>
    <p:sldId id="267" r:id="rId10"/>
    <p:sldId id="271" r:id="rId11"/>
    <p:sldId id="272" r:id="rId12"/>
    <p:sldId id="262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37" autoAdjust="0"/>
    <p:restoredTop sz="94833" autoAdjust="0"/>
  </p:normalViewPr>
  <p:slideViewPr>
    <p:cSldViewPr>
      <p:cViewPr>
        <p:scale>
          <a:sx n="71" d="100"/>
          <a:sy n="71" d="100"/>
        </p:scale>
        <p:origin x="-51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25412-85AD-490A-9826-92D515747020}" type="datetimeFigureOut">
              <a:rPr lang="pt-PT" smtClean="0"/>
              <a:pPr/>
              <a:t>23-03-2010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C2D0B-5E7D-4BDD-A7DC-4A0B3CA776C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C2D0B-5E7D-4BDD-A7DC-4A0B3CA776CD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6F98-BDC3-4745-A7E4-57F5E6AB9A3D}" type="datetimeFigureOut">
              <a:rPr lang="pt-PT" smtClean="0"/>
              <a:pPr/>
              <a:t>23-03-2010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E114-8472-4376-9884-70C7F1C087F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6F98-BDC3-4745-A7E4-57F5E6AB9A3D}" type="datetimeFigureOut">
              <a:rPr lang="pt-PT" smtClean="0"/>
              <a:pPr/>
              <a:t>23-03-2010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E114-8472-4376-9884-70C7F1C087F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pull dir="ru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6F98-BDC3-4745-A7E4-57F5E6AB9A3D}" type="datetimeFigureOut">
              <a:rPr lang="pt-PT" smtClean="0"/>
              <a:pPr/>
              <a:t>23-03-2010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E114-8472-4376-9884-70C7F1C087F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pull dir="ru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6F98-BDC3-4745-A7E4-57F5E6AB9A3D}" type="datetimeFigureOut">
              <a:rPr lang="pt-PT" smtClean="0"/>
              <a:pPr/>
              <a:t>23-03-2010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E114-8472-4376-9884-70C7F1C087F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pull dir="ru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6F98-BDC3-4745-A7E4-57F5E6AB9A3D}" type="datetimeFigureOut">
              <a:rPr lang="pt-PT" smtClean="0"/>
              <a:pPr/>
              <a:t>23-03-2010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E114-8472-4376-9884-70C7F1C087F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6F98-BDC3-4745-A7E4-57F5E6AB9A3D}" type="datetimeFigureOut">
              <a:rPr lang="pt-PT" smtClean="0"/>
              <a:pPr/>
              <a:t>23-03-2010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E114-8472-4376-9884-70C7F1C087F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pull dir="ru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6F98-BDC3-4745-A7E4-57F5E6AB9A3D}" type="datetimeFigureOut">
              <a:rPr lang="pt-PT" smtClean="0"/>
              <a:pPr/>
              <a:t>23-03-2010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E114-8472-4376-9884-70C7F1C087F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pull dir="ru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6F98-BDC3-4745-A7E4-57F5E6AB9A3D}" type="datetimeFigureOut">
              <a:rPr lang="pt-PT" smtClean="0"/>
              <a:pPr/>
              <a:t>23-03-2010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E114-8472-4376-9884-70C7F1C087F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pull dir="ru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6F98-BDC3-4745-A7E4-57F5E6AB9A3D}" type="datetimeFigureOut">
              <a:rPr lang="pt-PT" smtClean="0"/>
              <a:pPr/>
              <a:t>23-03-2010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E114-8472-4376-9884-70C7F1C087F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pull dir="ru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6F98-BDC3-4745-A7E4-57F5E6AB9A3D}" type="datetimeFigureOut">
              <a:rPr lang="pt-PT" smtClean="0"/>
              <a:pPr/>
              <a:t>23-03-2010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E114-8472-4376-9884-70C7F1C087F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pull dir="ru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6F98-BDC3-4745-A7E4-57F5E6AB9A3D}" type="datetimeFigureOut">
              <a:rPr lang="pt-PT" smtClean="0"/>
              <a:pPr/>
              <a:t>23-03-2010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FE114-8472-4376-9884-70C7F1C087F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u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866F98-BDC3-4745-A7E4-57F5E6AB9A3D}" type="datetimeFigureOut">
              <a:rPr lang="pt-PT" smtClean="0"/>
              <a:pPr/>
              <a:t>23-03-2010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FE114-8472-4376-9884-70C7F1C087FF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pull dir="ru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ogioaoconsumo.weebly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0" y="85723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 elogio ao consumo responsável </a:t>
            </a:r>
          </a:p>
        </p:txBody>
      </p:sp>
      <p:pic>
        <p:nvPicPr>
          <p:cNvPr id="5" name="Imagem 4" descr="http://jornalpauloafonso.zip.net/images/consumido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214686"/>
            <a:ext cx="335758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Posição da Imagem 7" descr="dulce[1]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20434" b="20434"/>
          <a:stretch>
            <a:fillRect/>
          </a:stretch>
        </p:blipFill>
        <p:spPr/>
      </p:pic>
      <p:sp>
        <p:nvSpPr>
          <p:cNvPr id="3" name="CaixaDeTexto 2"/>
          <p:cNvSpPr txBox="1"/>
          <p:nvPr/>
        </p:nvSpPr>
        <p:spPr>
          <a:xfrm>
            <a:off x="7893851" y="6581001"/>
            <a:ext cx="2500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latin typeface="Comic Sans MS" pitchFamily="66" charset="0"/>
              </a:rPr>
              <a:t>pág.9</a:t>
            </a:r>
            <a:endParaRPr lang="pt-PT" sz="12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929586" y="6488668"/>
            <a:ext cx="1214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latin typeface="Comic Sans MS" pitchFamily="66" charset="0"/>
              </a:rPr>
              <a:t>pág.10</a:t>
            </a:r>
            <a:endParaRPr lang="pt-PT" sz="1200" dirty="0">
              <a:latin typeface="Comic Sans MS" pitchFamily="66" charset="0"/>
            </a:endParaRPr>
          </a:p>
        </p:txBody>
      </p:sp>
      <p:pic>
        <p:nvPicPr>
          <p:cNvPr id="1026" name="Picture 2" descr="C:\Users\Liliana\Documentos\equgc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001596"/>
            <a:ext cx="5629276" cy="557065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285984" y="1071546"/>
            <a:ext cx="4172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Conclusão:</a:t>
            </a:r>
            <a:endParaRPr lang="pt-PT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57224" y="2643182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Comic Sans MS" pitchFamily="66" charset="0"/>
              </a:rPr>
              <a:t>   Esperamos que tenham gostado do nosso trabalho.</a:t>
            </a:r>
          </a:p>
          <a:p>
            <a:r>
              <a:rPr lang="pt-PT" sz="1600" dirty="0" smtClean="0">
                <a:latin typeface="Comic Sans MS" pitchFamily="66" charset="0"/>
              </a:rPr>
              <a:t>   Com este trabalho nós as três aprendemos como poupar um pouco mais do que poupamos que é muito pouco. </a:t>
            </a:r>
          </a:p>
          <a:p>
            <a:r>
              <a:rPr lang="pt-PT" sz="1600" dirty="0" smtClean="0">
                <a:latin typeface="Comic Sans MS" pitchFamily="66" charset="0"/>
              </a:rPr>
              <a:t>   Esperamos que visitem o nosso site </a:t>
            </a:r>
            <a:r>
              <a:rPr lang="pt-PT" sz="1600" dirty="0" smtClean="0">
                <a:latin typeface="Comic Sans MS" pitchFamily="66" charset="0"/>
                <a:hlinkClick r:id="rId3"/>
              </a:rPr>
              <a:t>http://www.elogioaoconsumo.weebly.com</a:t>
            </a:r>
            <a:r>
              <a:rPr lang="pt-PT" sz="1600" dirty="0" smtClean="0">
                <a:latin typeface="Comic Sans MS" pitchFamily="66" charset="0"/>
              </a:rPr>
              <a:t> que tem alguma informação que se encontra neste trabalho.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858148" y="6565612"/>
            <a:ext cx="11430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300" dirty="0" smtClean="0">
                <a:latin typeface="Comic Sans MS" pitchFamily="66" charset="0"/>
              </a:rPr>
              <a:t>pág.11</a:t>
            </a:r>
            <a:endParaRPr lang="pt-PT" sz="13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500298" y="1071546"/>
            <a:ext cx="3585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Netgrafia</a:t>
            </a:r>
            <a:endParaRPr lang="pt-PT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264318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http://www.greenpeace.org/brasil/amazonia/seja-um-consumidor-responsavelmoresponsavel.com/?page_id=107</a:t>
            </a:r>
            <a:endParaRPr lang="pt-PT" dirty="0"/>
          </a:p>
        </p:txBody>
      </p:sp>
      <p:sp>
        <p:nvSpPr>
          <p:cNvPr id="8" name="Rectângulo 7"/>
          <p:cNvSpPr/>
          <p:nvPr/>
        </p:nvSpPr>
        <p:spPr>
          <a:xfrm>
            <a:off x="0" y="3357562"/>
            <a:ext cx="8929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http://images02.olx.pt/</a:t>
            </a:r>
            <a:r>
              <a:rPr lang="pt-PT" dirty="0" err="1" smtClean="0"/>
              <a:t>ui</a:t>
            </a:r>
            <a:r>
              <a:rPr lang="pt-PT" dirty="0" smtClean="0"/>
              <a:t>/3/06/77/51969977_1.jpg</a:t>
            </a:r>
            <a:endParaRPr lang="pt-PT" dirty="0"/>
          </a:p>
        </p:txBody>
      </p:sp>
      <p:sp>
        <p:nvSpPr>
          <p:cNvPr id="9" name="Rectângulo 8"/>
          <p:cNvSpPr/>
          <p:nvPr/>
        </p:nvSpPr>
        <p:spPr>
          <a:xfrm>
            <a:off x="0" y="378619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http://www.nogome.com/nogome/archives/images/inteli_cart.gif</a:t>
            </a:r>
            <a:endParaRPr lang="pt-PT" dirty="0"/>
          </a:p>
        </p:txBody>
      </p:sp>
      <p:sp>
        <p:nvSpPr>
          <p:cNvPr id="10" name="Rectângulo 9"/>
          <p:cNvSpPr/>
          <p:nvPr/>
        </p:nvSpPr>
        <p:spPr>
          <a:xfrm>
            <a:off x="0" y="4143380"/>
            <a:ext cx="3589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i="1" dirty="0" smtClean="0"/>
              <a:t>www.</a:t>
            </a:r>
            <a:r>
              <a:rPr lang="pt-PT" b="1" i="1" dirty="0" smtClean="0"/>
              <a:t>consumoresponsavel</a:t>
            </a:r>
            <a:r>
              <a:rPr lang="pt-PT" i="1" dirty="0" smtClean="0"/>
              <a:t>.com/ </a:t>
            </a:r>
            <a:endParaRPr lang="pt-PT" dirty="0"/>
          </a:p>
        </p:txBody>
      </p:sp>
      <p:sp>
        <p:nvSpPr>
          <p:cNvPr id="11" name="Rectângulo 10"/>
          <p:cNvSpPr/>
          <p:nvPr/>
        </p:nvSpPr>
        <p:spPr>
          <a:xfrm>
            <a:off x="0" y="450057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http://www.consumoresponsavel.com/</a:t>
            </a:r>
            <a:r>
              <a:rPr lang="pt-PT" dirty="0" err="1" smtClean="0"/>
              <a:t>wp-content</a:t>
            </a:r>
            <a:r>
              <a:rPr lang="pt-PT" dirty="0" smtClean="0"/>
              <a:t>/</a:t>
            </a:r>
            <a:r>
              <a:rPr lang="pt-PT" dirty="0" err="1" smtClean="0"/>
              <a:t>rncr_fichas</a:t>
            </a:r>
            <a:r>
              <a:rPr lang="pt-PT" dirty="0" smtClean="0"/>
              <a:t>/RNCR_Ficha_D6.pdf</a:t>
            </a:r>
            <a:endParaRPr lang="pt-PT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8143900" y="6572272"/>
            <a:ext cx="10001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300" dirty="0" smtClean="0">
                <a:latin typeface="Comic Sans MS" pitchFamily="66" charset="0"/>
              </a:rPr>
              <a:t>pág.12</a:t>
            </a:r>
            <a:endParaRPr lang="pt-PT" sz="13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000364" y="2357430"/>
            <a:ext cx="435771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Escola Básica de Aver-o-Mar</a:t>
            </a:r>
          </a:p>
          <a:p>
            <a:endParaRPr lang="pt-PT" dirty="0" smtClean="0">
              <a:latin typeface="Comic Sans MS" pitchFamily="66" charset="0"/>
            </a:endParaRPr>
          </a:p>
          <a:p>
            <a:endParaRPr lang="pt-PT" dirty="0" smtClean="0">
              <a:latin typeface="Comic Sans MS" pitchFamily="66" charset="0"/>
            </a:endParaRPr>
          </a:p>
          <a:p>
            <a:endParaRPr lang="pt-PT" dirty="0" smtClean="0">
              <a:latin typeface="Comic Sans MS" pitchFamily="66" charset="0"/>
            </a:endParaRPr>
          </a:p>
          <a:p>
            <a:r>
              <a:rPr lang="pt-PT" sz="20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O Professor:</a:t>
            </a:r>
          </a:p>
          <a:p>
            <a:r>
              <a:rPr lang="pt-PT" dirty="0" smtClean="0">
                <a:latin typeface="Comic Sans MS" pitchFamily="66" charset="0"/>
              </a:rPr>
              <a:t> Paulo Almeida</a:t>
            </a:r>
          </a:p>
          <a:p>
            <a:endParaRPr lang="pt-PT" dirty="0" smtClean="0">
              <a:latin typeface="Comic Sans MS" pitchFamily="66" charset="0"/>
            </a:endParaRPr>
          </a:p>
          <a:p>
            <a:endParaRPr lang="pt-PT" dirty="0" smtClean="0">
              <a:latin typeface="Comic Sans MS" pitchFamily="66" charset="0"/>
            </a:endParaRPr>
          </a:p>
          <a:p>
            <a:endParaRPr lang="pt-PT" dirty="0" smtClean="0">
              <a:latin typeface="Comic Sans MS" pitchFamily="66" charset="0"/>
            </a:endParaRPr>
          </a:p>
          <a:p>
            <a:r>
              <a:rPr lang="pt-PT" sz="20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Trabalho realizado pelas alunas</a:t>
            </a:r>
            <a:r>
              <a:rPr lang="pt-PT" dirty="0" smtClean="0">
                <a:latin typeface="Comic Sans MS" pitchFamily="66" charset="0"/>
              </a:rPr>
              <a:t>:</a:t>
            </a:r>
          </a:p>
          <a:p>
            <a:r>
              <a:rPr lang="pt-PT" dirty="0" smtClean="0">
                <a:latin typeface="Comic Sans MS" pitchFamily="66" charset="0"/>
              </a:rPr>
              <a:t>Cassandra Ferreira    Nº4</a:t>
            </a:r>
          </a:p>
          <a:p>
            <a:r>
              <a:rPr lang="pt-PT" dirty="0" smtClean="0">
                <a:latin typeface="Comic Sans MS" pitchFamily="66" charset="0"/>
              </a:rPr>
              <a:t>Liliana Finisterra   Nº16</a:t>
            </a:r>
          </a:p>
          <a:p>
            <a:r>
              <a:rPr lang="pt-PT" dirty="0" smtClean="0">
                <a:latin typeface="Comic Sans MS" pitchFamily="66" charset="0"/>
              </a:rPr>
              <a:t>Lucie Silva  Nº17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4500562" y="5000636"/>
            <a:ext cx="40005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Fim!!</a:t>
            </a:r>
            <a:endParaRPr lang="pt-PT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rriso 1"/>
          <p:cNvSpPr/>
          <p:nvPr/>
        </p:nvSpPr>
        <p:spPr>
          <a:xfrm>
            <a:off x="2571736" y="928670"/>
            <a:ext cx="3822007" cy="1298377"/>
          </a:xfrm>
          <a:prstGeom prst="smileyFace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Índice:</a:t>
            </a:r>
            <a:endParaRPr lang="pt-PT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28662" y="2214554"/>
            <a:ext cx="75724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pt-PT" sz="1600" dirty="0" smtClean="0">
                <a:latin typeface="Comic Sans MS" pitchFamily="66" charset="0"/>
              </a:rPr>
              <a:t> Introdução………………………………………………………………….............pág.1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pt-PT" sz="1600" dirty="0" smtClean="0">
                <a:latin typeface="Comic Sans MS" pitchFamily="66" charset="0"/>
              </a:rPr>
              <a:t> Seja um consumidor responsável……………………………............pág.2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pt-PT" sz="1600" dirty="0" smtClean="0">
                <a:latin typeface="Comic Sans MS" pitchFamily="66" charset="0"/>
              </a:rPr>
              <a:t>  Imagem……………………………………………………………………….............pág.3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pt-PT" sz="1600" dirty="0" smtClean="0">
                <a:latin typeface="Comic Sans MS" pitchFamily="66" charset="0"/>
              </a:rPr>
              <a:t>Tens ideia daquilo que consumes e por quem é feito……...pág.4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pt-PT" sz="1600" dirty="0" smtClean="0">
                <a:latin typeface="Comic Sans MS" pitchFamily="66" charset="0"/>
              </a:rPr>
              <a:t>Imagem………………………………………………………………………….............pág.5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pt-PT" sz="1600" dirty="0" smtClean="0">
                <a:latin typeface="Comic Sans MS" pitchFamily="66" charset="0"/>
              </a:rPr>
              <a:t>Dicas para um consumo responsável……………………................pág.6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pt-PT" sz="1600" dirty="0" smtClean="0">
                <a:latin typeface="Comic Sans MS" pitchFamily="66" charset="0"/>
              </a:rPr>
              <a:t>Dicas para um consumo responsável……………………................pág.7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pt-PT" sz="1600" dirty="0" smtClean="0">
                <a:latin typeface="Comic Sans MS" pitchFamily="66" charset="0"/>
              </a:rPr>
              <a:t>Consumo responsável nas escolas.........................................pág.8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pt-PT" sz="1600" dirty="0" smtClean="0">
                <a:latin typeface="Comic Sans MS" pitchFamily="66" charset="0"/>
              </a:rPr>
              <a:t>Imagem.......................................................................................pág.9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pt-PT" sz="1600" dirty="0" smtClean="0">
                <a:latin typeface="Comic Sans MS" pitchFamily="66" charset="0"/>
              </a:rPr>
              <a:t>Imagem.......................................................................................pág.10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pt-PT" sz="1600" dirty="0" smtClean="0">
                <a:latin typeface="Comic Sans MS" pitchFamily="66" charset="0"/>
              </a:rPr>
              <a:t>Netgrafia...................................................................................pág.11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pt-PT" sz="1600" dirty="0" smtClean="0">
                <a:latin typeface="Comic Sans MS" pitchFamily="66" charset="0"/>
              </a:rPr>
              <a:t>Conclusão....................................................................................pág.12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285984" y="857232"/>
            <a:ext cx="44798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Introdução:</a:t>
            </a:r>
            <a:endParaRPr lang="pt-PT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286776" y="6488668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latin typeface="Comic Sans MS" pitchFamily="66" charset="0"/>
              </a:rPr>
              <a:t>pág.1</a:t>
            </a:r>
            <a:endParaRPr lang="pt-PT" sz="1200" dirty="0">
              <a:latin typeface="Comic Sans MS" pitchFamily="6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42976" y="2571744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  </a:t>
            </a:r>
            <a:r>
              <a:rPr lang="pt-PT" dirty="0" smtClean="0">
                <a:latin typeface="Comic Sans MS" pitchFamily="66" charset="0"/>
              </a:rPr>
              <a:t>Com este trabalho pretendemos aprender mais sobre o consumo responsável e a poupar mais para não sermos consumidores irresponsáveis.</a:t>
            </a:r>
          </a:p>
          <a:p>
            <a:r>
              <a:rPr lang="pt-PT" dirty="0" smtClean="0">
                <a:latin typeface="Comic Sans MS" pitchFamily="66" charset="0"/>
              </a:rPr>
              <a:t>  Também pretendemos mostrar se têm ideia do que 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4295796"/>
          </a:xfrm>
        </p:spPr>
        <p:txBody>
          <a:bodyPr/>
          <a:lstStyle/>
          <a:p>
            <a:pPr>
              <a:buNone/>
            </a:pPr>
            <a:r>
              <a:rPr lang="pt-PT" dirty="0" smtClean="0"/>
              <a:t> </a:t>
            </a:r>
          </a:p>
        </p:txBody>
      </p:sp>
      <p:sp>
        <p:nvSpPr>
          <p:cNvPr id="3" name="Rectângulo 2"/>
          <p:cNvSpPr/>
          <p:nvPr/>
        </p:nvSpPr>
        <p:spPr>
          <a:xfrm>
            <a:off x="0" y="3103126"/>
            <a:ext cx="9144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PT" sz="1600" dirty="0" smtClean="0">
                <a:latin typeface="Comic Sans MS" pitchFamily="66" charset="0"/>
              </a:rPr>
              <a:t>Nós, consumidores, podemos ajudar a proteger a floresta tomando algumas medidas como por exemplo:</a:t>
            </a:r>
            <a:br>
              <a:rPr lang="pt-PT" sz="1600" dirty="0" smtClean="0">
                <a:latin typeface="Comic Sans MS" pitchFamily="66" charset="0"/>
              </a:rPr>
            </a:br>
            <a:endParaRPr lang="pt-PT" sz="16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pt-PT" sz="1600" dirty="0" smtClean="0">
                <a:latin typeface="Comic Sans MS" pitchFamily="66" charset="0"/>
              </a:rPr>
              <a:t>Comprar apenas produtos de madeira (móveis, material de construção,etc) que tenham o selo FSC de certificação florestal. </a:t>
            </a:r>
            <a:br>
              <a:rPr lang="pt-PT" sz="1600" dirty="0" smtClean="0">
                <a:latin typeface="Comic Sans MS" pitchFamily="66" charset="0"/>
              </a:rPr>
            </a:br>
            <a:endParaRPr lang="pt-PT" sz="16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pt-PT" sz="1600" dirty="0" smtClean="0">
                <a:latin typeface="Comic Sans MS" pitchFamily="66" charset="0"/>
              </a:rPr>
              <a:t> Se você não encontrar produtos com o selo FSC, converse com seu fornecedor sobre a importância do selo para garantir a procedência da madeira e demais produtos florestais. </a:t>
            </a:r>
            <a:br>
              <a:rPr lang="pt-PT" sz="1600" dirty="0" smtClean="0">
                <a:latin typeface="Comic Sans MS" pitchFamily="66" charset="0"/>
              </a:rPr>
            </a:br>
            <a:endParaRPr lang="pt-PT" sz="16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pt-PT" sz="1600" dirty="0" smtClean="0">
                <a:latin typeface="Comic Sans MS" pitchFamily="66" charset="0"/>
              </a:rPr>
              <a:t>De forma geral, antes de comprar um produto de madeira, mostre-se interessado pela procedência do material. Peça garantias de que a extracção de madeira não destruiu economias locais, empregou mão-de-obra infantil ou gerou impactos ambientais. Suas perguntas deixarão claro ao fornecedor que os consumidores se preocupam com a extracção da madeira.</a:t>
            </a:r>
          </a:p>
          <a:p>
            <a:pPr>
              <a:buFont typeface="Wingdings" pitchFamily="2" charset="2"/>
              <a:buChar char="Ø"/>
            </a:pPr>
            <a:endParaRPr lang="pt-PT" dirty="0" smtClean="0">
              <a:solidFill>
                <a:schemeClr val="bg2">
                  <a:lumMod val="10000"/>
                </a:schemeClr>
              </a:solidFill>
              <a:latin typeface="Cataneo BT" pitchFamily="66" charset="0"/>
            </a:endParaRPr>
          </a:p>
          <a:p>
            <a:r>
              <a:rPr lang="pt-PT" sz="12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                                                                                                                                                                                pág.2</a:t>
            </a:r>
            <a:endParaRPr lang="pt-PT" sz="1200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500034" y="785794"/>
            <a:ext cx="821533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Seja um Consumidor Responsável</a:t>
            </a:r>
            <a:endParaRPr lang="pt-PT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85720" y="1643050"/>
            <a:ext cx="8429684" cy="5000660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 </a:t>
            </a:r>
            <a:r>
              <a:rPr lang="pt-PT" sz="20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Grávida                                    </a:t>
            </a:r>
          </a:p>
          <a:p>
            <a:r>
              <a:rPr lang="pt-PT" sz="20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              saudável</a:t>
            </a:r>
          </a:p>
          <a:p>
            <a:endParaRPr lang="pt-PT" sz="2000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endParaRPr lang="pt-PT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pt-PT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pt-PT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pt-PT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pt-PT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pt-PT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pt-PT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pt-PT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pt-PT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pt-PT" sz="1600" dirty="0" smtClean="0">
                <a:latin typeface="Comic Sans MS" pitchFamily="66" charset="0"/>
              </a:rPr>
              <a:t>As grávidas consomem, bastam-te</a:t>
            </a:r>
          </a:p>
          <a:p>
            <a:endParaRPr lang="pt-PT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pt-PT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pt-PT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pt-PT" sz="1800" b="1" dirty="0" smtClean="0">
                <a:solidFill>
                  <a:schemeClr val="bg2">
                    <a:lumMod val="10000"/>
                  </a:schemeClr>
                </a:solidFill>
              </a:rPr>
              <a:t>                                                                                                                                              </a:t>
            </a:r>
            <a:r>
              <a:rPr lang="pt-PT" sz="1200" b="1" dirty="0" smtClean="0">
                <a:latin typeface="Comic Sans MS" pitchFamily="66" charset="0"/>
              </a:rPr>
              <a:t>pág.3</a:t>
            </a:r>
            <a:r>
              <a:rPr lang="pt-PT" sz="1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pt-PT" sz="1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2530" name="Picture 2" descr="http://www.atribunamt.com.br/wp-content/images/imagens_do_dia/19-11-08/19-11-08-medicina-(4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6040" r="6040"/>
          <a:stretch>
            <a:fillRect/>
          </a:stretch>
        </p:blipFill>
        <p:spPr bwMode="auto">
          <a:xfrm rot="420000">
            <a:off x="3508496" y="1195395"/>
            <a:ext cx="4617720" cy="393192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0" y="3500438"/>
            <a:ext cx="9144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           </a:t>
            </a:r>
            <a:r>
              <a:rPr lang="pt-PT" sz="1600" dirty="0" smtClean="0">
                <a:latin typeface="Comic Sans MS" pitchFamily="66" charset="0"/>
              </a:rPr>
              <a:t>Sabes que podes estar a consumir produtos feitos por crianças? </a:t>
            </a:r>
          </a:p>
          <a:p>
            <a:r>
              <a:rPr lang="pt-PT" sz="1600" dirty="0" smtClean="0">
                <a:latin typeface="Comic Sans MS" pitchFamily="66" charset="0"/>
              </a:rPr>
              <a:t>           Por quem não tem condições de trabalho?</a:t>
            </a:r>
          </a:p>
          <a:p>
            <a:r>
              <a:rPr lang="pt-PT" sz="1600" dirty="0" smtClean="0">
                <a:latin typeface="Comic Sans MS" pitchFamily="66" charset="0"/>
              </a:rPr>
              <a:t>           Por quem é sobre explorado?</a:t>
            </a:r>
          </a:p>
          <a:p>
            <a:r>
              <a:rPr lang="pt-PT" sz="1600" dirty="0" smtClean="0">
                <a:latin typeface="Comic Sans MS" pitchFamily="66" charset="0"/>
              </a:rPr>
              <a:t>           E que são produzidos sem respeitar o meio ambiente?</a:t>
            </a:r>
          </a:p>
          <a:p>
            <a:endParaRPr lang="en-US" sz="1600" dirty="0" smtClean="0">
              <a:latin typeface="Comic Sans MS" pitchFamily="66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Comic Sans MS" pitchFamily="66" charset="0"/>
              </a:rPr>
              <a:t>                                                                                                                                                                                                   									</a:t>
            </a:r>
            <a:r>
              <a:rPr lang="en-US" sz="1300" dirty="0" smtClean="0">
                <a:latin typeface="Comic Sans MS" pitchFamily="66" charset="0"/>
              </a:rPr>
              <a:t>pág.5</a:t>
            </a:r>
          </a:p>
          <a:p>
            <a:r>
              <a:rPr lang="en-US" dirty="0" smtClean="0"/>
              <a:t>                        </a:t>
            </a:r>
          </a:p>
          <a:p>
            <a:r>
              <a:rPr lang="en-US" dirty="0" smtClean="0"/>
              <a:t>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</a:t>
            </a:r>
          </a:p>
          <a:p>
            <a:endParaRPr lang="en-US" dirty="0" smtClean="0"/>
          </a:p>
        </p:txBody>
      </p:sp>
      <p:sp>
        <p:nvSpPr>
          <p:cNvPr id="6" name="Rectângulo 5"/>
          <p:cNvSpPr/>
          <p:nvPr/>
        </p:nvSpPr>
        <p:spPr>
          <a:xfrm>
            <a:off x="0" y="714356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Tens ideia daquilo que consomes e por quem é feito?</a:t>
            </a:r>
            <a:endParaRPr lang="pt-PT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57884" y="1285860"/>
            <a:ext cx="2743200" cy="1981200"/>
          </a:xfrm>
        </p:spPr>
        <p:txBody>
          <a:bodyPr/>
          <a:lstStyle/>
          <a:p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85720" y="2828785"/>
            <a:ext cx="8534400" cy="4029215"/>
          </a:xfrm>
        </p:spPr>
        <p:txBody>
          <a:bodyPr>
            <a:normAutofit/>
          </a:bodyPr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sz="1600" dirty="0" smtClean="0">
                <a:latin typeface="Comic Sans MS" pitchFamily="66" charset="0"/>
              </a:rPr>
              <a:t>Quando comemos também estamos a consumir.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 </a:t>
            </a:r>
          </a:p>
          <a:p>
            <a:r>
              <a:rPr lang="pt-PT" dirty="0" smtClean="0"/>
              <a:t>                                                                                                                                                                                             </a:t>
            </a:r>
            <a:r>
              <a:rPr lang="pt-PT" dirty="0" smtClean="0">
                <a:latin typeface="Comic Sans MS" pitchFamily="66" charset="0"/>
              </a:rPr>
              <a:t>pág.6</a:t>
            </a:r>
            <a:endParaRPr lang="pt-PT" dirty="0">
              <a:latin typeface="Comic Sans MS" pitchFamily="66" charset="0"/>
            </a:endParaRPr>
          </a:p>
        </p:txBody>
      </p:sp>
      <p:pic>
        <p:nvPicPr>
          <p:cNvPr id="7" name="Marcador de Posição da Imagem 6"/>
          <p:cNvPicPr>
            <a:picLocks noGrp="1"/>
          </p:cNvPicPr>
          <p:nvPr>
            <p:ph type="pic" idx="1"/>
          </p:nvPr>
        </p:nvPicPr>
        <p:blipFill>
          <a:blip r:embed="rId3" cstate="print"/>
          <a:srcRect t="7442" b="7442"/>
          <a:stretch>
            <a:fillRect/>
          </a:stretch>
        </p:blipFill>
        <p:spPr bwMode="auto">
          <a:xfrm rot="420000">
            <a:off x="3508497" y="1195395"/>
            <a:ext cx="4617720" cy="393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0" y="2786058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 smtClean="0">
                <a:latin typeface="Comic Sans MS" pitchFamily="66" charset="0"/>
              </a:rPr>
              <a:t>     O desnatamento é o principal responsável por emissão de gases e pelo efeito estufa, por isso dê preferência a produtos de madeira que tenham o selo FSC (Conselho Brasileiro de Manejo Florestal).</a:t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/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>   Prefira alimentos orgânicos e que sejam da estação.</a:t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/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>   Leve uma sacola quando for fazer as compras.</a:t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/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>   Procure por produtos com embalagem económica ou com menos embalagem.</a:t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/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>   Tente comprar produtos perto de onde são fabricados, evitando assim o transporte e emissão de gases poluentes.</a:t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/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>    Use pilhas recarregáveis e leve as antigas para o revendedor descartá-las em local apropriado.                                                          </a:t>
            </a:r>
            <a:r>
              <a:rPr lang="pt-PT" sz="1300" dirty="0" smtClean="0">
                <a:latin typeface="Comic Sans MS" pitchFamily="66" charset="0"/>
              </a:rPr>
              <a:t>pág.7  </a:t>
            </a:r>
            <a:r>
              <a:rPr lang="pt-PT" sz="2400" dirty="0" smtClean="0"/>
              <a:t>      </a:t>
            </a:r>
            <a:r>
              <a:rPr lang="pt-PT" sz="12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Continua      </a:t>
            </a:r>
            <a:r>
              <a:rPr lang="pt-PT" sz="2400" dirty="0" smtClean="0"/>
              <a:t>                                                             </a:t>
            </a:r>
            <a:br>
              <a:rPr lang="pt-PT" sz="2400" dirty="0" smtClean="0"/>
            </a:br>
            <a:endParaRPr lang="pt-PT" sz="2400" dirty="0"/>
          </a:p>
        </p:txBody>
      </p:sp>
      <p:sp>
        <p:nvSpPr>
          <p:cNvPr id="5" name="Rectângulo 4"/>
          <p:cNvSpPr/>
          <p:nvPr/>
        </p:nvSpPr>
        <p:spPr>
          <a:xfrm>
            <a:off x="500034" y="642918"/>
            <a:ext cx="846777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Dicas para um consumo responsável</a:t>
            </a:r>
            <a:endParaRPr lang="pt-PT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0" y="1718131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   </a:t>
            </a:r>
            <a:r>
              <a:rPr lang="pt-PT" sz="1600" dirty="0" smtClean="0">
                <a:latin typeface="Comic Sans MS" pitchFamily="66" charset="0"/>
              </a:rPr>
              <a:t>Evite substituir seu aparelho celular desnecessariamente. Comprando o que não precisa estará gerando mais lixo.</a:t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>Melhore seu computador em vez de comprar um novo.</a:t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/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>   Procure comprar em lojas com praticas socialmente correctas.</a:t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/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>   Use tintas a base de água, porque são menos tóxicas e menos poluentes.</a:t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/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>   Prefira toalhas e guardanapos de tecido em vez de descartáveis.</a:t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/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>   Utilize os dois lados da folha de papel.</a:t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/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>   Só imprima e-mails e documentos necessários.</a:t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/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>   Não pegue os panfletos na rua que não contenham informações do seu interesse.</a:t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/>
            </a:r>
            <a:br>
              <a:rPr lang="pt-PT" sz="1600" dirty="0" smtClean="0">
                <a:latin typeface="Comic Sans MS" pitchFamily="66" charset="0"/>
              </a:rPr>
            </a:br>
            <a:r>
              <a:rPr lang="pt-PT" sz="1600" dirty="0" smtClean="0">
                <a:latin typeface="Comic Sans MS" pitchFamily="66" charset="0"/>
              </a:rPr>
              <a:t>   Procure usar calculadoras e lanternas que funcionem com energia solar ou dínamo</a:t>
            </a:r>
          </a:p>
          <a:p>
            <a:endParaRPr lang="pt-PT" dirty="0" smtClean="0">
              <a:latin typeface="Comic Sans MS" pitchFamily="66" charset="0"/>
            </a:endParaRPr>
          </a:p>
          <a:p>
            <a:endParaRPr lang="pt-PT" dirty="0" smtClean="0">
              <a:latin typeface="Comic Sans MS" pitchFamily="66" charset="0"/>
            </a:endParaRPr>
          </a:p>
          <a:p>
            <a:r>
              <a:rPr lang="pt-PT" dirty="0" smtClean="0">
                <a:latin typeface="Comic Sans MS" pitchFamily="66" charset="0"/>
              </a:rPr>
              <a:t>                                                                                                                </a:t>
            </a:r>
            <a:r>
              <a:rPr lang="pt-PT" sz="1300" dirty="0" smtClean="0">
                <a:latin typeface="Comic Sans MS" pitchFamily="66" charset="0"/>
              </a:rPr>
              <a:t>pág.8</a:t>
            </a:r>
            <a:endParaRPr lang="pt-PT" sz="1300" dirty="0">
              <a:latin typeface="Comic Sans MS" pitchFamily="66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00034" y="1142984"/>
            <a:ext cx="2357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Continuação</a:t>
            </a:r>
            <a:r>
              <a:rPr lang="pt-PT" sz="1200" dirty="0" smtClean="0">
                <a:latin typeface="Comic Sans MS" pitchFamily="66" charset="0"/>
              </a:rPr>
              <a:t>:</a:t>
            </a:r>
            <a:endParaRPr lang="pt-PT" sz="12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479</TotalTime>
  <Words>357</Words>
  <Application>Microsoft Office PowerPoint</Application>
  <PresentationFormat>Apresentação no Ecrã (4:3)</PresentationFormat>
  <Paragraphs>113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6" baseType="lpstr">
      <vt:lpstr>Fluxo</vt:lpstr>
      <vt:lpstr> </vt:lpstr>
      <vt:lpstr>Diapositivo 2</vt:lpstr>
      <vt:lpstr>Diapositivo 3</vt:lpstr>
      <vt:lpstr>Diapositivo 4</vt:lpstr>
      <vt:lpstr>Diapositivo 5</vt:lpstr>
      <vt:lpstr>Diapositivo 6</vt:lpstr>
      <vt:lpstr> 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lucie</dc:creator>
  <cp:lastModifiedBy>Liliana Barroso Finisterra</cp:lastModifiedBy>
  <cp:revision>48</cp:revision>
  <dcterms:created xsi:type="dcterms:W3CDTF">2010-01-26T15:08:57Z</dcterms:created>
  <dcterms:modified xsi:type="dcterms:W3CDTF">2010-03-23T19:14:39Z</dcterms:modified>
</cp:coreProperties>
</file>