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272" r:id="rId3"/>
    <p:sldId id="273" r:id="rId4"/>
    <p:sldId id="257" r:id="rId5"/>
    <p:sldId id="270" r:id="rId6"/>
    <p:sldId id="283" r:id="rId7"/>
    <p:sldId id="271" r:id="rId8"/>
    <p:sldId id="258" r:id="rId9"/>
    <p:sldId id="259" r:id="rId10"/>
    <p:sldId id="260" r:id="rId11"/>
    <p:sldId id="261" r:id="rId12"/>
    <p:sldId id="282" r:id="rId13"/>
    <p:sldId id="274" r:id="rId14"/>
    <p:sldId id="276" r:id="rId15"/>
    <p:sldId id="277" r:id="rId16"/>
    <p:sldId id="278" r:id="rId17"/>
    <p:sldId id="275" r:id="rId18"/>
    <p:sldId id="279" r:id="rId19"/>
    <p:sldId id="284" r:id="rId20"/>
    <p:sldId id="285" r:id="rId21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7" autoAdjust="0"/>
    <p:restoredTop sz="94660"/>
  </p:normalViewPr>
  <p:slideViewPr>
    <p:cSldViewPr>
      <p:cViewPr varScale="1">
        <p:scale>
          <a:sx n="69" d="100"/>
          <a:sy n="69" d="100"/>
        </p:scale>
        <p:origin x="-6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2DF29-382F-43FC-8A2D-88F9D1A8512E}" type="datetimeFigureOut">
              <a:rPr lang="pt-PT" smtClean="0"/>
              <a:pPr/>
              <a:t>24-03-2010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8DDE2-603F-467F-8FF4-D0C08D14655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8DDE2-603F-467F-8FF4-D0C08D14655E}" type="slidenum">
              <a:rPr lang="pt-PT" smtClean="0"/>
              <a:pPr/>
              <a:t>20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3634-1D82-4D06-BBD8-B0473CF23F20}" type="datetimeFigureOut">
              <a:rPr lang="pt-PT" smtClean="0"/>
              <a:pPr/>
              <a:t>24-03-2010</a:t>
            </a:fld>
            <a:endParaRPr lang="pt-PT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30BA-F349-45E7-AE6C-5AF766C312FA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</p:spTree>
  </p:cSld>
  <p:clrMapOvr>
    <a:masterClrMapping/>
  </p:clrMapOvr>
  <p:transition spd="med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3634-1D82-4D06-BBD8-B0473CF23F20}" type="datetimeFigureOut">
              <a:rPr lang="pt-PT" smtClean="0"/>
              <a:pPr/>
              <a:t>24-03-2010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30BA-F349-45E7-AE6C-5AF766C312F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med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3634-1D82-4D06-BBD8-B0473CF23F20}" type="datetimeFigureOut">
              <a:rPr lang="pt-PT" smtClean="0"/>
              <a:pPr/>
              <a:t>24-03-2010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30BA-F349-45E7-AE6C-5AF766C312F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med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3634-1D82-4D06-BBD8-B0473CF23F20}" type="datetimeFigureOut">
              <a:rPr lang="pt-PT" smtClean="0"/>
              <a:pPr/>
              <a:t>24-03-2010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30BA-F349-45E7-AE6C-5AF766C312F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med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3634-1D82-4D06-BBD8-B0473CF23F20}" type="datetimeFigureOut">
              <a:rPr lang="pt-PT" smtClean="0"/>
              <a:pPr/>
              <a:t>24-03-2010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A7530BA-F349-45E7-AE6C-5AF766C312F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3634-1D82-4D06-BBD8-B0473CF23F20}" type="datetimeFigureOut">
              <a:rPr lang="pt-PT" smtClean="0"/>
              <a:pPr/>
              <a:t>24-03-2010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30BA-F349-45E7-AE6C-5AF766C312F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med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3634-1D82-4D06-BBD8-B0473CF23F20}" type="datetimeFigureOut">
              <a:rPr lang="pt-PT" smtClean="0"/>
              <a:pPr/>
              <a:t>24-03-2010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30BA-F349-45E7-AE6C-5AF766C312F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med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3634-1D82-4D06-BBD8-B0473CF23F20}" type="datetimeFigureOut">
              <a:rPr lang="pt-PT" smtClean="0"/>
              <a:pPr/>
              <a:t>24-03-2010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30BA-F349-45E7-AE6C-5AF766C312F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med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3634-1D82-4D06-BBD8-B0473CF23F20}" type="datetimeFigureOut">
              <a:rPr lang="pt-PT" smtClean="0"/>
              <a:pPr/>
              <a:t>24-03-2010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30BA-F349-45E7-AE6C-5AF766C312F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med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3634-1D82-4D06-BBD8-B0473CF23F20}" type="datetimeFigureOut">
              <a:rPr lang="pt-PT" smtClean="0"/>
              <a:pPr/>
              <a:t>24-03-2010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30BA-F349-45E7-AE6C-5AF766C312F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med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PT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3634-1D82-4D06-BBD8-B0473CF23F20}" type="datetimeFigureOut">
              <a:rPr lang="pt-PT" smtClean="0"/>
              <a:pPr/>
              <a:t>24-03-2010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30BA-F349-45E7-AE6C-5AF766C312F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med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-2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1C73634-1D82-4D06-BBD8-B0473CF23F20}" type="datetimeFigureOut">
              <a:rPr lang="pt-PT" smtClean="0"/>
              <a:pPr/>
              <a:t>24-03-2010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A7530BA-F349-45E7-AE6C-5AF766C312F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strips dir="r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Direitos e responsabilidades do cidadão consumidor</a:t>
            </a:r>
            <a:endParaRPr lang="pt-PT" dirty="0"/>
          </a:p>
        </p:txBody>
      </p:sp>
    </p:spTree>
    <p:custDataLst>
      <p:tags r:id="rId1"/>
    </p:custDataLst>
  </p:cSld>
  <p:clrMapOvr>
    <a:masterClrMapping/>
  </p:clrMapOvr>
  <p:transition spd="med" advTm="8001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Desenvolvimento sustentável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PT" dirty="0" smtClean="0">
                <a:solidFill>
                  <a:schemeClr val="accent1"/>
                </a:solidFill>
              </a:rPr>
              <a:t>O  desenvolvimento sustentável é  “um desenvolvimento que satisfaz as necessidades do presente sem comprometer a capacidade das gerações futuras satisfazerem as suas próprias necessidades”</a:t>
            </a:r>
            <a:endParaRPr lang="pt-PT" dirty="0">
              <a:solidFill>
                <a:schemeClr val="accent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med" advTm="17499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Esquema</a:t>
            </a:r>
            <a:endParaRPr lang="pt-PT" dirty="0"/>
          </a:p>
        </p:txBody>
      </p:sp>
      <p:sp>
        <p:nvSpPr>
          <p:cNvPr id="4" name="Oval 3"/>
          <p:cNvSpPr/>
          <p:nvPr/>
        </p:nvSpPr>
        <p:spPr>
          <a:xfrm>
            <a:off x="3071802" y="2928934"/>
            <a:ext cx="3143272" cy="26432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Desenvolvimento sustentável</a:t>
            </a:r>
            <a:endParaRPr lang="pt-PT" dirty="0"/>
          </a:p>
        </p:txBody>
      </p:sp>
      <p:sp>
        <p:nvSpPr>
          <p:cNvPr id="9" name="Seta curvada à esquerda 8"/>
          <p:cNvSpPr/>
          <p:nvPr/>
        </p:nvSpPr>
        <p:spPr>
          <a:xfrm rot="5664891">
            <a:off x="4217976" y="5500602"/>
            <a:ext cx="521281" cy="149204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10" name="Seta curvada à esquerda 9"/>
          <p:cNvSpPr/>
          <p:nvPr/>
        </p:nvSpPr>
        <p:spPr>
          <a:xfrm rot="1210454">
            <a:off x="6702186" y="4105434"/>
            <a:ext cx="415095" cy="124156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7" name="Seta curvada à esquerda 6"/>
          <p:cNvSpPr/>
          <p:nvPr/>
        </p:nvSpPr>
        <p:spPr>
          <a:xfrm rot="16458102">
            <a:off x="4442988" y="1469662"/>
            <a:ext cx="537407" cy="153837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13" name="Seta curvada à esquerda 12"/>
          <p:cNvSpPr/>
          <p:nvPr/>
        </p:nvSpPr>
        <p:spPr>
          <a:xfrm rot="10800000">
            <a:off x="1984433" y="3449093"/>
            <a:ext cx="658740" cy="149867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929322" y="2714620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smtClean="0">
                <a:solidFill>
                  <a:schemeClr val="accent1"/>
                </a:solidFill>
              </a:rPr>
              <a:t>ambiente</a:t>
            </a:r>
            <a:endParaRPr lang="pt-PT" sz="2400" dirty="0">
              <a:solidFill>
                <a:schemeClr val="accent1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357290" y="2571744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smtClean="0">
                <a:solidFill>
                  <a:schemeClr val="accent1"/>
                </a:solidFill>
              </a:rPr>
              <a:t>economia</a:t>
            </a:r>
            <a:endParaRPr lang="pt-PT" sz="2400" dirty="0">
              <a:solidFill>
                <a:schemeClr val="accent1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5572132" y="5643578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smtClean="0">
                <a:solidFill>
                  <a:schemeClr val="accent1"/>
                </a:solidFill>
              </a:rPr>
              <a:t>sociedade</a:t>
            </a:r>
            <a:endParaRPr lang="pt-PT" sz="2400" dirty="0">
              <a:solidFill>
                <a:schemeClr val="accent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857356" y="5643578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smtClean="0">
                <a:solidFill>
                  <a:schemeClr val="accent1"/>
                </a:solidFill>
              </a:rPr>
              <a:t>politica</a:t>
            </a:r>
            <a:endParaRPr lang="pt-PT" sz="2400" dirty="0">
              <a:solidFill>
                <a:schemeClr val="accent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med" advTm="19922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7" grpId="0" animBg="1"/>
      <p:bldP spid="13" grpId="0" animBg="1"/>
      <p:bldP spid="8" grpId="0"/>
      <p:bldP spid="11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Carta de </a:t>
            </a:r>
            <a:r>
              <a:rPr lang="pt-PT" dirty="0" err="1" smtClean="0"/>
              <a:t>Aalborg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PT" dirty="0" smtClean="0">
                <a:solidFill>
                  <a:schemeClr val="accent1"/>
                </a:solidFill>
              </a:rPr>
              <a:t>       A carta de </a:t>
            </a:r>
            <a:r>
              <a:rPr lang="pt-PT" dirty="0" err="1" smtClean="0">
                <a:solidFill>
                  <a:schemeClr val="accent1"/>
                </a:solidFill>
              </a:rPr>
              <a:t>Aalborg</a:t>
            </a:r>
            <a:r>
              <a:rPr lang="pt-PT" dirty="0" smtClean="0">
                <a:solidFill>
                  <a:schemeClr val="accent1"/>
                </a:solidFill>
              </a:rPr>
              <a:t> é uma carta feita em </a:t>
            </a:r>
            <a:r>
              <a:rPr lang="pt-PT" dirty="0" err="1" smtClean="0">
                <a:solidFill>
                  <a:schemeClr val="accent1"/>
                </a:solidFill>
              </a:rPr>
              <a:t>Aalborg</a:t>
            </a:r>
            <a:r>
              <a:rPr lang="pt-PT" dirty="0" smtClean="0">
                <a:solidFill>
                  <a:schemeClr val="accent1"/>
                </a:solidFill>
              </a:rPr>
              <a:t>, na Dinamarca, a 27 de Maio de 1994.</a:t>
            </a:r>
          </a:p>
          <a:p>
            <a:pPr>
              <a:buNone/>
            </a:pPr>
            <a:r>
              <a:rPr lang="pt-PT" dirty="0" smtClean="0">
                <a:solidFill>
                  <a:schemeClr val="accent1"/>
                </a:solidFill>
              </a:rPr>
              <a:t>       Foi feita com o objectivo de desenvolver o consumo responsável entre as Cidades Europeias. Vamos vos mostrar os 13 compromissos nas próximas páginas do nosso trabalho.</a:t>
            </a:r>
          </a:p>
          <a:p>
            <a:pPr>
              <a:buNone/>
            </a:pPr>
            <a:r>
              <a:rPr lang="pt-PT" dirty="0" smtClean="0"/>
              <a:t> </a:t>
            </a:r>
            <a:endParaRPr lang="pt-PT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Compromisso da Carta de </a:t>
            </a:r>
            <a:r>
              <a:rPr lang="pt-PT" dirty="0" err="1" smtClean="0"/>
              <a:t>Aalborg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158" y="1285860"/>
            <a:ext cx="8229600" cy="4709160"/>
          </a:xfrm>
        </p:spPr>
        <p:txBody>
          <a:bodyPr>
            <a:noAutofit/>
          </a:bodyPr>
          <a:lstStyle/>
          <a:p>
            <a:r>
              <a:rPr lang="pt-PT" sz="2400" i="1" dirty="0" smtClean="0">
                <a:solidFill>
                  <a:schemeClr val="accent1"/>
                </a:solidFill>
              </a:rPr>
              <a:t>Compromisso 1</a:t>
            </a:r>
            <a:r>
              <a:rPr lang="pt-PT" sz="2400" dirty="0" smtClean="0">
                <a:solidFill>
                  <a:schemeClr val="accent1"/>
                </a:solidFill>
              </a:rPr>
              <a:t/>
            </a:r>
            <a:br>
              <a:rPr lang="pt-PT" sz="2400" dirty="0" smtClean="0">
                <a:solidFill>
                  <a:schemeClr val="accent1"/>
                </a:solidFill>
              </a:rPr>
            </a:br>
            <a:r>
              <a:rPr lang="pt-PT" sz="2400" b="1" dirty="0" smtClean="0">
                <a:solidFill>
                  <a:schemeClr val="accent1"/>
                </a:solidFill>
              </a:rPr>
              <a:t>Noção e Princípio do Desenvolvimento Sustentável</a:t>
            </a:r>
            <a:r>
              <a:rPr lang="pt-PT" sz="2400" dirty="0" smtClean="0">
                <a:solidFill>
                  <a:schemeClr val="accent1"/>
                </a:solidFill>
              </a:rPr>
              <a:t/>
            </a:r>
            <a:br>
              <a:rPr lang="pt-PT" sz="2400" dirty="0" smtClean="0">
                <a:solidFill>
                  <a:schemeClr val="accent1"/>
                </a:solidFill>
              </a:rPr>
            </a:br>
            <a:r>
              <a:rPr lang="pt-PT" sz="2400" dirty="0" smtClean="0">
                <a:solidFill>
                  <a:schemeClr val="accent1"/>
                </a:solidFill>
              </a:rPr>
              <a:t>A ideia do Desenvolvimento Sustentável (DS) é alcançar justiça social e uma economia sustentável sem ultrapassar a capacidade de carga da natureza ou destruir o capital natural. </a:t>
            </a:r>
            <a:br>
              <a:rPr lang="pt-PT" sz="2400" dirty="0" smtClean="0">
                <a:solidFill>
                  <a:schemeClr val="accent1"/>
                </a:solidFill>
              </a:rPr>
            </a:br>
            <a:r>
              <a:rPr lang="pt-PT" sz="2400" dirty="0" smtClean="0">
                <a:solidFill>
                  <a:schemeClr val="accent1"/>
                </a:solidFill>
              </a:rPr>
              <a:t>O nosso modo de vida deve reflectir este facto.</a:t>
            </a:r>
            <a:br>
              <a:rPr lang="pt-PT" sz="2400" dirty="0" smtClean="0">
                <a:solidFill>
                  <a:schemeClr val="accent1"/>
                </a:solidFill>
              </a:rPr>
            </a:br>
            <a:r>
              <a:rPr lang="pt-PT" sz="2400" dirty="0" smtClean="0">
                <a:solidFill>
                  <a:schemeClr val="accent1"/>
                </a:solidFill>
              </a:rPr>
              <a:t/>
            </a:r>
            <a:br>
              <a:rPr lang="pt-PT" sz="2400" dirty="0" smtClean="0">
                <a:solidFill>
                  <a:schemeClr val="accent1"/>
                </a:solidFill>
              </a:rPr>
            </a:br>
            <a:r>
              <a:rPr lang="pt-PT" sz="2400" i="1" dirty="0" smtClean="0">
                <a:solidFill>
                  <a:schemeClr val="accent1"/>
                </a:solidFill>
              </a:rPr>
              <a:t>Compromisso 2</a:t>
            </a:r>
            <a:r>
              <a:rPr lang="pt-PT" sz="2400" dirty="0" smtClean="0">
                <a:solidFill>
                  <a:schemeClr val="accent1"/>
                </a:solidFill>
              </a:rPr>
              <a:t/>
            </a:r>
            <a:br>
              <a:rPr lang="pt-PT" sz="2400" dirty="0" smtClean="0">
                <a:solidFill>
                  <a:schemeClr val="accent1"/>
                </a:solidFill>
              </a:rPr>
            </a:br>
            <a:r>
              <a:rPr lang="pt-PT" sz="2400" b="1" dirty="0" smtClean="0">
                <a:solidFill>
                  <a:schemeClr val="accent1"/>
                </a:solidFill>
              </a:rPr>
              <a:t>Estratégias Locais para a Sustentabilidade</a:t>
            </a:r>
            <a:r>
              <a:rPr lang="pt-PT" sz="2400" dirty="0" smtClean="0">
                <a:solidFill>
                  <a:schemeClr val="accent1"/>
                </a:solidFill>
              </a:rPr>
              <a:t/>
            </a:r>
            <a:br>
              <a:rPr lang="pt-PT" sz="2400" dirty="0" smtClean="0">
                <a:solidFill>
                  <a:schemeClr val="accent1"/>
                </a:solidFill>
              </a:rPr>
            </a:br>
            <a:r>
              <a:rPr lang="pt-PT" sz="2400" dirty="0" smtClean="0">
                <a:solidFill>
                  <a:schemeClr val="accent1"/>
                </a:solidFill>
              </a:rPr>
              <a:t>A sustentabilidade não será alcançada por acaso ou num processo </a:t>
            </a:r>
            <a:r>
              <a:rPr lang="pt-PT" sz="2400" i="1" dirty="0" smtClean="0">
                <a:solidFill>
                  <a:schemeClr val="accent1"/>
                </a:solidFill>
              </a:rPr>
              <a:t>ad-hoc</a:t>
            </a:r>
            <a:r>
              <a:rPr lang="pt-PT" sz="2400" dirty="0" smtClean="0">
                <a:solidFill>
                  <a:schemeClr val="accent1"/>
                </a:solidFill>
              </a:rPr>
              <a:t>.</a:t>
            </a:r>
            <a:br>
              <a:rPr lang="pt-PT" sz="2400" dirty="0" smtClean="0">
                <a:solidFill>
                  <a:schemeClr val="accent1"/>
                </a:solidFill>
              </a:rPr>
            </a:br>
            <a:r>
              <a:rPr lang="pt-PT" sz="2400" dirty="0" smtClean="0">
                <a:solidFill>
                  <a:schemeClr val="accent1"/>
                </a:solidFill>
              </a:rPr>
              <a:t>Requer um planeamento com esses objectivos explícitos e a sua incorporação em todas as políticas e práticas locais.</a:t>
            </a:r>
            <a:endParaRPr lang="pt-PT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158" y="857232"/>
            <a:ext cx="8229600" cy="6000768"/>
          </a:xfrm>
        </p:spPr>
        <p:txBody>
          <a:bodyPr>
            <a:noAutofit/>
          </a:bodyPr>
          <a:lstStyle/>
          <a:p>
            <a:r>
              <a:rPr lang="pt-PT" sz="2400" i="1" dirty="0" smtClean="0">
                <a:solidFill>
                  <a:schemeClr val="accent1"/>
                </a:solidFill>
              </a:rPr>
              <a:t>Compromisso 3</a:t>
            </a:r>
            <a:r>
              <a:rPr lang="pt-PT" sz="2400" dirty="0" smtClean="0">
                <a:solidFill>
                  <a:schemeClr val="accent1"/>
                </a:solidFill>
              </a:rPr>
              <a:t/>
            </a:r>
            <a:br>
              <a:rPr lang="pt-PT" sz="2400" dirty="0" smtClean="0">
                <a:solidFill>
                  <a:schemeClr val="accent1"/>
                </a:solidFill>
              </a:rPr>
            </a:br>
            <a:r>
              <a:rPr lang="pt-PT" sz="2400" b="1" dirty="0" smtClean="0">
                <a:solidFill>
                  <a:schemeClr val="accent1"/>
                </a:solidFill>
              </a:rPr>
              <a:t>A Sustentabilidade como um processo Criativo e de procura de Equilíbrios</a:t>
            </a:r>
            <a:r>
              <a:rPr lang="pt-PT" sz="2400" dirty="0" smtClean="0">
                <a:solidFill>
                  <a:schemeClr val="accent1"/>
                </a:solidFill>
              </a:rPr>
              <a:t/>
            </a:r>
            <a:br>
              <a:rPr lang="pt-PT" sz="2400" dirty="0" smtClean="0">
                <a:solidFill>
                  <a:schemeClr val="accent1"/>
                </a:solidFill>
              </a:rPr>
            </a:br>
            <a:r>
              <a:rPr lang="pt-PT" sz="2400" dirty="0" smtClean="0">
                <a:solidFill>
                  <a:schemeClr val="accent1"/>
                </a:solidFill>
              </a:rPr>
              <a:t>A grande variedade de actividades que ocorrem numa cidade, ou município, inter-relacionam-se de forma a constituir um ecossistema global.</a:t>
            </a:r>
            <a:br>
              <a:rPr lang="pt-PT" sz="2400" dirty="0" smtClean="0">
                <a:solidFill>
                  <a:schemeClr val="accent1"/>
                </a:solidFill>
              </a:rPr>
            </a:br>
            <a:r>
              <a:rPr lang="pt-PT" sz="2400" dirty="0" smtClean="0">
                <a:solidFill>
                  <a:schemeClr val="accent1"/>
                </a:solidFill>
              </a:rPr>
              <a:t/>
            </a:r>
            <a:br>
              <a:rPr lang="pt-PT" sz="2400" dirty="0" smtClean="0">
                <a:solidFill>
                  <a:schemeClr val="accent1"/>
                </a:solidFill>
              </a:rPr>
            </a:br>
            <a:r>
              <a:rPr lang="pt-PT" sz="2400" i="1" dirty="0" smtClean="0">
                <a:solidFill>
                  <a:schemeClr val="accent1"/>
                </a:solidFill>
              </a:rPr>
              <a:t>Compromisso 4</a:t>
            </a:r>
            <a:r>
              <a:rPr lang="pt-PT" sz="2400" dirty="0" smtClean="0">
                <a:solidFill>
                  <a:schemeClr val="accent1"/>
                </a:solidFill>
              </a:rPr>
              <a:t/>
            </a:r>
            <a:br>
              <a:rPr lang="pt-PT" sz="2400" dirty="0" smtClean="0">
                <a:solidFill>
                  <a:schemeClr val="accent1"/>
                </a:solidFill>
              </a:rPr>
            </a:br>
            <a:r>
              <a:rPr lang="pt-PT" sz="2400" b="1" dirty="0" smtClean="0">
                <a:solidFill>
                  <a:schemeClr val="accent1"/>
                </a:solidFill>
              </a:rPr>
              <a:t>Resolução de Problemas através de Negociação</a:t>
            </a:r>
            <a:r>
              <a:rPr lang="pt-PT" sz="2400" dirty="0" smtClean="0">
                <a:solidFill>
                  <a:schemeClr val="accent1"/>
                </a:solidFill>
              </a:rPr>
              <a:t/>
            </a:r>
            <a:br>
              <a:rPr lang="pt-PT" sz="2400" dirty="0" smtClean="0">
                <a:solidFill>
                  <a:schemeClr val="accent1"/>
                </a:solidFill>
              </a:rPr>
            </a:br>
            <a:r>
              <a:rPr lang="pt-PT" sz="2400" dirty="0" smtClean="0">
                <a:solidFill>
                  <a:schemeClr val="accent1"/>
                </a:solidFill>
              </a:rPr>
              <a:t>A cidade e o município devem tentar encontrar soluções ambientalmente sustentáveis dentro das suas próprias fronteiras. </a:t>
            </a:r>
            <a:br>
              <a:rPr lang="pt-PT" sz="2400" dirty="0" smtClean="0">
                <a:solidFill>
                  <a:schemeClr val="accent1"/>
                </a:solidFill>
              </a:rPr>
            </a:br>
            <a:r>
              <a:rPr lang="pt-PT" sz="2400" dirty="0" smtClean="0">
                <a:solidFill>
                  <a:schemeClr val="accent1"/>
                </a:solidFill>
              </a:rPr>
              <a:t>Contudo, se é incapaz de resolver os problemas sozinho, deverá trabalhar com outros municípios, regiões ou países para desenvolver soluções sustentáveis.</a:t>
            </a:r>
            <a:endParaRPr lang="pt-PT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500034" y="785795"/>
            <a:ext cx="82153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i="1" dirty="0" smtClean="0">
                <a:solidFill>
                  <a:schemeClr val="accent1"/>
                </a:solidFill>
              </a:rPr>
              <a:t>Compromisso 5</a:t>
            </a:r>
            <a:r>
              <a:rPr lang="pt-PT" sz="2400" dirty="0" smtClean="0">
                <a:solidFill>
                  <a:schemeClr val="accent1"/>
                </a:solidFill>
              </a:rPr>
              <a:t/>
            </a:r>
            <a:br>
              <a:rPr lang="pt-PT" sz="2400" dirty="0" smtClean="0">
                <a:solidFill>
                  <a:schemeClr val="accent1"/>
                </a:solidFill>
              </a:rPr>
            </a:br>
            <a:r>
              <a:rPr lang="pt-PT" sz="2400" b="1" dirty="0" smtClean="0">
                <a:solidFill>
                  <a:schemeClr val="accent1"/>
                </a:solidFill>
              </a:rPr>
              <a:t>Economia Urbana para a Sustentabilidade</a:t>
            </a:r>
            <a:r>
              <a:rPr lang="pt-PT" sz="2400" dirty="0" smtClean="0">
                <a:solidFill>
                  <a:schemeClr val="accent1"/>
                </a:solidFill>
              </a:rPr>
              <a:t/>
            </a:r>
            <a:br>
              <a:rPr lang="pt-PT" sz="2400" dirty="0" smtClean="0">
                <a:solidFill>
                  <a:schemeClr val="accent1"/>
                </a:solidFill>
              </a:rPr>
            </a:br>
            <a:r>
              <a:rPr lang="pt-PT" sz="2400" dirty="0" smtClean="0">
                <a:solidFill>
                  <a:schemeClr val="accent1"/>
                </a:solidFill>
              </a:rPr>
              <a:t>Um ambiente limpo e saudável é pré-requisito para o investimento e para o futuro desenvolvimento económico da cidade.</a:t>
            </a:r>
            <a:br>
              <a:rPr lang="pt-PT" sz="2400" dirty="0" smtClean="0">
                <a:solidFill>
                  <a:schemeClr val="accent1"/>
                </a:solidFill>
              </a:rPr>
            </a:br>
            <a:r>
              <a:rPr lang="pt-PT" sz="2400" dirty="0" smtClean="0">
                <a:solidFill>
                  <a:schemeClr val="accent1"/>
                </a:solidFill>
              </a:rPr>
              <a:t/>
            </a:r>
            <a:br>
              <a:rPr lang="pt-PT" sz="2400" dirty="0" smtClean="0">
                <a:solidFill>
                  <a:schemeClr val="accent1"/>
                </a:solidFill>
              </a:rPr>
            </a:br>
            <a:r>
              <a:rPr lang="pt-PT" sz="2400" i="1" dirty="0" smtClean="0">
                <a:solidFill>
                  <a:schemeClr val="accent1"/>
                </a:solidFill>
              </a:rPr>
              <a:t>Compromisso 6</a:t>
            </a:r>
            <a:r>
              <a:rPr lang="pt-PT" sz="2400" dirty="0" smtClean="0">
                <a:solidFill>
                  <a:schemeClr val="accent1"/>
                </a:solidFill>
              </a:rPr>
              <a:t/>
            </a:r>
            <a:br>
              <a:rPr lang="pt-PT" sz="2400" dirty="0" smtClean="0">
                <a:solidFill>
                  <a:schemeClr val="accent1"/>
                </a:solidFill>
              </a:rPr>
            </a:br>
            <a:r>
              <a:rPr lang="pt-PT" sz="2400" b="1" dirty="0" smtClean="0">
                <a:solidFill>
                  <a:schemeClr val="accent1"/>
                </a:solidFill>
              </a:rPr>
              <a:t>Equidade Social para a Sustentabilidade Urbana</a:t>
            </a:r>
            <a:r>
              <a:rPr lang="pt-PT" sz="2400" dirty="0" smtClean="0">
                <a:solidFill>
                  <a:schemeClr val="accent1"/>
                </a:solidFill>
              </a:rPr>
              <a:t/>
            </a:r>
            <a:br>
              <a:rPr lang="pt-PT" sz="2400" dirty="0" smtClean="0">
                <a:solidFill>
                  <a:schemeClr val="accent1"/>
                </a:solidFill>
              </a:rPr>
            </a:br>
            <a:r>
              <a:rPr lang="pt-PT" sz="2400" dirty="0" smtClean="0">
                <a:solidFill>
                  <a:schemeClr val="accent1"/>
                </a:solidFill>
              </a:rPr>
              <a:t>As necessidades sociais básicas dos cidadãos, tal como o acesso à água, alimentação saudável, habitação, cuidados de saúde, educação e emprego são essenciais se se pretende manter formas de sociedade sustentável nas cidades.</a:t>
            </a:r>
            <a:endParaRPr lang="pt-PT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>
    <p:strips dir="r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42910" y="500042"/>
            <a:ext cx="8229600" cy="4709160"/>
          </a:xfrm>
        </p:spPr>
        <p:txBody>
          <a:bodyPr>
            <a:noAutofit/>
          </a:bodyPr>
          <a:lstStyle/>
          <a:p>
            <a:r>
              <a:rPr lang="pt-PT" sz="2400" i="1" dirty="0" smtClean="0">
                <a:solidFill>
                  <a:schemeClr val="accent1"/>
                </a:solidFill>
              </a:rPr>
              <a:t>Compromisso 7</a:t>
            </a:r>
            <a:r>
              <a:rPr lang="pt-PT" sz="2400" dirty="0" smtClean="0">
                <a:solidFill>
                  <a:schemeClr val="accent1"/>
                </a:solidFill>
              </a:rPr>
              <a:t/>
            </a:r>
            <a:br>
              <a:rPr lang="pt-PT" sz="2400" dirty="0" smtClean="0">
                <a:solidFill>
                  <a:schemeClr val="accent1"/>
                </a:solidFill>
              </a:rPr>
            </a:br>
            <a:r>
              <a:rPr lang="pt-PT" sz="2400" b="1" dirty="0" smtClean="0">
                <a:solidFill>
                  <a:schemeClr val="accent1"/>
                </a:solidFill>
              </a:rPr>
              <a:t>Padrões Sustentáveis de Utilização do Solo</a:t>
            </a:r>
            <a:r>
              <a:rPr lang="pt-PT" sz="2400" dirty="0" smtClean="0">
                <a:solidFill>
                  <a:schemeClr val="accent1"/>
                </a:solidFill>
              </a:rPr>
              <a:t/>
            </a:r>
            <a:br>
              <a:rPr lang="pt-PT" sz="2400" dirty="0" smtClean="0">
                <a:solidFill>
                  <a:schemeClr val="accent1"/>
                </a:solidFill>
              </a:rPr>
            </a:br>
            <a:r>
              <a:rPr lang="pt-PT" sz="2400" dirty="0" smtClean="0">
                <a:solidFill>
                  <a:schemeClr val="accent1"/>
                </a:solidFill>
              </a:rPr>
              <a:t>O Ordenamento do Território e o Urbanismo constituem excelentes instrumentos para ordenar e organizar as actividades de modo a que elas induzam o mínimo de impactes sobre o meio natural. O funcionamento do sistema urbano com a sua multiplicidade de actividades deve ocorrer de forma sustentável (aspectos ambientais, sociais e económicos).</a:t>
            </a:r>
            <a:br>
              <a:rPr lang="pt-PT" sz="2400" dirty="0" smtClean="0">
                <a:solidFill>
                  <a:schemeClr val="accent1"/>
                </a:solidFill>
              </a:rPr>
            </a:br>
            <a:r>
              <a:rPr lang="pt-PT" sz="2400" dirty="0" smtClean="0">
                <a:solidFill>
                  <a:schemeClr val="accent1"/>
                </a:solidFill>
              </a:rPr>
              <a:t/>
            </a:r>
            <a:br>
              <a:rPr lang="pt-PT" sz="2400" dirty="0" smtClean="0">
                <a:solidFill>
                  <a:schemeClr val="accent1"/>
                </a:solidFill>
              </a:rPr>
            </a:br>
            <a:r>
              <a:rPr lang="pt-PT" sz="2400" i="1" dirty="0" smtClean="0">
                <a:solidFill>
                  <a:schemeClr val="accent1"/>
                </a:solidFill>
              </a:rPr>
              <a:t>Compromisso 8</a:t>
            </a:r>
            <a:r>
              <a:rPr lang="pt-PT" sz="2400" dirty="0" smtClean="0">
                <a:solidFill>
                  <a:schemeClr val="accent1"/>
                </a:solidFill>
              </a:rPr>
              <a:t/>
            </a:r>
            <a:br>
              <a:rPr lang="pt-PT" sz="2400" dirty="0" smtClean="0">
                <a:solidFill>
                  <a:schemeClr val="accent1"/>
                </a:solidFill>
              </a:rPr>
            </a:br>
            <a:r>
              <a:rPr lang="pt-PT" sz="2400" b="1" dirty="0" smtClean="0">
                <a:solidFill>
                  <a:schemeClr val="accent1"/>
                </a:solidFill>
              </a:rPr>
              <a:t>Padrões de Mobilidade Urbana Sustentável</a:t>
            </a:r>
            <a:r>
              <a:rPr lang="pt-PT" sz="2400" dirty="0" smtClean="0">
                <a:solidFill>
                  <a:schemeClr val="accent1"/>
                </a:solidFill>
              </a:rPr>
              <a:t/>
            </a:r>
            <a:br>
              <a:rPr lang="pt-PT" sz="2400" dirty="0" smtClean="0">
                <a:solidFill>
                  <a:schemeClr val="accent1"/>
                </a:solidFill>
              </a:rPr>
            </a:br>
            <a:r>
              <a:rPr lang="pt-PT" sz="2400" dirty="0" smtClean="0">
                <a:solidFill>
                  <a:schemeClr val="accent1"/>
                </a:solidFill>
              </a:rPr>
              <a:t>A necessidade de cidades menos congestionadas e poluídas pelo trânsito. Prioridade para as formas de deslocação amigas do ambiente e de todas as classes sociais e etárias. A acessibilidade pela proximidade.</a:t>
            </a:r>
            <a:endParaRPr lang="pt-PT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>
    <p:strips dir="r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00034" y="0"/>
            <a:ext cx="8229600" cy="4709160"/>
          </a:xfrm>
        </p:spPr>
        <p:txBody>
          <a:bodyPr>
            <a:noAutofit/>
          </a:bodyPr>
          <a:lstStyle/>
          <a:p>
            <a:r>
              <a:rPr lang="pt-PT" sz="2400" i="1" dirty="0" smtClean="0">
                <a:solidFill>
                  <a:schemeClr val="accent1"/>
                </a:solidFill>
              </a:rPr>
              <a:t>Compromisso 9</a:t>
            </a:r>
            <a:r>
              <a:rPr lang="pt-PT" sz="2400" dirty="0" smtClean="0">
                <a:solidFill>
                  <a:schemeClr val="accent1"/>
                </a:solidFill>
              </a:rPr>
              <a:t/>
            </a:r>
            <a:br>
              <a:rPr lang="pt-PT" sz="2400" dirty="0" smtClean="0">
                <a:solidFill>
                  <a:schemeClr val="accent1"/>
                </a:solidFill>
              </a:rPr>
            </a:br>
            <a:r>
              <a:rPr lang="pt-PT" sz="2400" b="1" dirty="0" smtClean="0">
                <a:solidFill>
                  <a:schemeClr val="accent1"/>
                </a:solidFill>
              </a:rPr>
              <a:t>Responsabilidade pelo Clima Global</a:t>
            </a:r>
            <a:r>
              <a:rPr lang="pt-PT" sz="2400" dirty="0" smtClean="0">
                <a:solidFill>
                  <a:schemeClr val="accent1"/>
                </a:solidFill>
              </a:rPr>
              <a:t/>
            </a:r>
            <a:br>
              <a:rPr lang="pt-PT" sz="2400" dirty="0" smtClean="0">
                <a:solidFill>
                  <a:schemeClr val="accent1"/>
                </a:solidFill>
              </a:rPr>
            </a:br>
            <a:r>
              <a:rPr lang="pt-PT" sz="2400" dirty="0" smtClean="0">
                <a:solidFill>
                  <a:schemeClr val="accent1"/>
                </a:solidFill>
              </a:rPr>
              <a:t>A alteração climática global é uma preocupação séria para o futuro do planeta e as suas causas são variadas. O nível local tem um papel chave para assegurar que a alteração climática abrande e possa ser reversível.</a:t>
            </a:r>
            <a:br>
              <a:rPr lang="pt-PT" sz="2400" dirty="0" smtClean="0">
                <a:solidFill>
                  <a:schemeClr val="accent1"/>
                </a:solidFill>
              </a:rPr>
            </a:br>
            <a:r>
              <a:rPr lang="pt-PT" sz="2400" dirty="0" smtClean="0">
                <a:solidFill>
                  <a:schemeClr val="accent1"/>
                </a:solidFill>
              </a:rPr>
              <a:t/>
            </a:r>
            <a:br>
              <a:rPr lang="pt-PT" sz="2400" dirty="0" smtClean="0">
                <a:solidFill>
                  <a:schemeClr val="accent1"/>
                </a:solidFill>
              </a:rPr>
            </a:br>
            <a:r>
              <a:rPr lang="pt-PT" sz="2400" i="1" dirty="0" smtClean="0">
                <a:solidFill>
                  <a:schemeClr val="accent1"/>
                </a:solidFill>
              </a:rPr>
              <a:t>Compromisso 10</a:t>
            </a:r>
            <a:r>
              <a:rPr lang="pt-PT" sz="2400" dirty="0" smtClean="0">
                <a:solidFill>
                  <a:schemeClr val="accent1"/>
                </a:solidFill>
              </a:rPr>
              <a:t/>
            </a:r>
            <a:br>
              <a:rPr lang="pt-PT" sz="2400" dirty="0" smtClean="0">
                <a:solidFill>
                  <a:schemeClr val="accent1"/>
                </a:solidFill>
              </a:rPr>
            </a:br>
            <a:r>
              <a:rPr lang="pt-PT" sz="2400" b="1" dirty="0" smtClean="0">
                <a:solidFill>
                  <a:schemeClr val="accent1"/>
                </a:solidFill>
              </a:rPr>
              <a:t>Prevenção da Intoxicação dos Ecossistemas</a:t>
            </a:r>
            <a:r>
              <a:rPr lang="pt-PT" sz="2400" dirty="0" smtClean="0">
                <a:solidFill>
                  <a:schemeClr val="accent1"/>
                </a:solidFill>
              </a:rPr>
              <a:t/>
            </a:r>
            <a:br>
              <a:rPr lang="pt-PT" sz="2400" dirty="0" smtClean="0">
                <a:solidFill>
                  <a:schemeClr val="accent1"/>
                </a:solidFill>
              </a:rPr>
            </a:br>
            <a:r>
              <a:rPr lang="pt-PT" sz="2400" dirty="0" smtClean="0">
                <a:solidFill>
                  <a:schemeClr val="accent1"/>
                </a:solidFill>
              </a:rPr>
              <a:t>Prevenção da poluição dos ecossistemas e da intoxicação da saúde humana.</a:t>
            </a:r>
            <a:br>
              <a:rPr lang="pt-PT" sz="2400" dirty="0" smtClean="0">
                <a:solidFill>
                  <a:schemeClr val="accent1"/>
                </a:solidFill>
              </a:rPr>
            </a:br>
            <a:r>
              <a:rPr lang="pt-PT" sz="2400" dirty="0" smtClean="0">
                <a:solidFill>
                  <a:schemeClr val="accent1"/>
                </a:solidFill>
              </a:rPr>
              <a:t/>
            </a:r>
            <a:br>
              <a:rPr lang="pt-PT" sz="2400" dirty="0" smtClean="0">
                <a:solidFill>
                  <a:schemeClr val="accent1"/>
                </a:solidFill>
              </a:rPr>
            </a:br>
            <a:r>
              <a:rPr lang="pt-PT" sz="2400" i="1" dirty="0" smtClean="0">
                <a:solidFill>
                  <a:schemeClr val="accent1"/>
                </a:solidFill>
              </a:rPr>
              <a:t>Compromisso 11</a:t>
            </a:r>
            <a:r>
              <a:rPr lang="pt-PT" sz="2400" dirty="0" smtClean="0">
                <a:solidFill>
                  <a:schemeClr val="accent1"/>
                </a:solidFill>
              </a:rPr>
              <a:t/>
            </a:r>
            <a:br>
              <a:rPr lang="pt-PT" sz="2400" dirty="0" smtClean="0">
                <a:solidFill>
                  <a:schemeClr val="accent1"/>
                </a:solidFill>
              </a:rPr>
            </a:br>
            <a:r>
              <a:rPr lang="pt-PT" sz="2400" b="1" dirty="0" smtClean="0">
                <a:solidFill>
                  <a:schemeClr val="accent1"/>
                </a:solidFill>
              </a:rPr>
              <a:t>Auto-Governo Local como Pré-Condição</a:t>
            </a:r>
            <a:r>
              <a:rPr lang="pt-PT" sz="2400" dirty="0" smtClean="0">
                <a:solidFill>
                  <a:schemeClr val="accent1"/>
                </a:solidFill>
              </a:rPr>
              <a:t/>
            </a:r>
            <a:br>
              <a:rPr lang="pt-PT" sz="2400" dirty="0" smtClean="0">
                <a:solidFill>
                  <a:schemeClr val="accent1"/>
                </a:solidFill>
              </a:rPr>
            </a:br>
            <a:r>
              <a:rPr lang="pt-PT" sz="2400" dirty="0" smtClean="0">
                <a:solidFill>
                  <a:schemeClr val="accent1"/>
                </a:solidFill>
              </a:rPr>
              <a:t>Necessidade de auto-governação local por razões de democracia local e do princípio da </a:t>
            </a:r>
            <a:r>
              <a:rPr lang="pt-PT" sz="2400" dirty="0" err="1" smtClean="0">
                <a:solidFill>
                  <a:schemeClr val="accent1"/>
                </a:solidFill>
              </a:rPr>
              <a:t>subsidariedade</a:t>
            </a:r>
            <a:r>
              <a:rPr lang="pt-PT" sz="2400" dirty="0" smtClean="0">
                <a:solidFill>
                  <a:schemeClr val="accent1"/>
                </a:solidFill>
              </a:rPr>
              <a:t>. Necessário haver condições para boa governação institucional</a:t>
            </a:r>
            <a:endParaRPr lang="pt-PT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>
    <p:strips dir="r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28596" y="0"/>
            <a:ext cx="8229600" cy="4709160"/>
          </a:xfrm>
        </p:spPr>
        <p:txBody>
          <a:bodyPr>
            <a:noAutofit/>
          </a:bodyPr>
          <a:lstStyle/>
          <a:p>
            <a:r>
              <a:rPr lang="pt-PT" sz="2400" i="1" dirty="0" smtClean="0">
                <a:solidFill>
                  <a:schemeClr val="accent1"/>
                </a:solidFill>
              </a:rPr>
              <a:t>Compromisso 12</a:t>
            </a:r>
            <a:r>
              <a:rPr lang="pt-PT" sz="2400" dirty="0" smtClean="0">
                <a:solidFill>
                  <a:schemeClr val="accent1"/>
                </a:solidFill>
              </a:rPr>
              <a:t/>
            </a:r>
            <a:br>
              <a:rPr lang="pt-PT" sz="2400" dirty="0" smtClean="0">
                <a:solidFill>
                  <a:schemeClr val="accent1"/>
                </a:solidFill>
              </a:rPr>
            </a:br>
            <a:r>
              <a:rPr lang="pt-PT" sz="2400" b="1" dirty="0" smtClean="0">
                <a:solidFill>
                  <a:schemeClr val="accent1"/>
                </a:solidFill>
              </a:rPr>
              <a:t>Os Cidadãos como Actores-chave e Envolvimento da Comunidade</a:t>
            </a:r>
            <a:r>
              <a:rPr lang="pt-PT" sz="2400" dirty="0" smtClean="0">
                <a:solidFill>
                  <a:schemeClr val="accent1"/>
                </a:solidFill>
              </a:rPr>
              <a:t/>
            </a:r>
            <a:br>
              <a:rPr lang="pt-PT" sz="2400" dirty="0" smtClean="0">
                <a:solidFill>
                  <a:schemeClr val="accent1"/>
                </a:solidFill>
              </a:rPr>
            </a:br>
            <a:r>
              <a:rPr lang="pt-PT" sz="2400" dirty="0" smtClean="0">
                <a:solidFill>
                  <a:schemeClr val="accent1"/>
                </a:solidFill>
              </a:rPr>
              <a:t>Um consenso sobre o futuro desenvolvimento sustentável da cidade requer que todos os sectores trabalhem conjuntamente e reconheçam as suas responsabilidades. </a:t>
            </a:r>
            <a:br>
              <a:rPr lang="pt-PT" sz="2400" dirty="0" smtClean="0">
                <a:solidFill>
                  <a:schemeClr val="accent1"/>
                </a:solidFill>
              </a:rPr>
            </a:br>
            <a:r>
              <a:rPr lang="pt-PT" sz="2400" dirty="0" smtClean="0">
                <a:solidFill>
                  <a:schemeClr val="accent1"/>
                </a:solidFill>
              </a:rPr>
              <a:t>Também requer capacidades, treino e acesso à informação por parte de todos os sectores.</a:t>
            </a:r>
            <a:br>
              <a:rPr lang="pt-PT" sz="2400" dirty="0" smtClean="0">
                <a:solidFill>
                  <a:schemeClr val="accent1"/>
                </a:solidFill>
              </a:rPr>
            </a:br>
            <a:r>
              <a:rPr lang="pt-PT" sz="2400" dirty="0" smtClean="0">
                <a:solidFill>
                  <a:schemeClr val="accent1"/>
                </a:solidFill>
              </a:rPr>
              <a:t/>
            </a:r>
            <a:br>
              <a:rPr lang="pt-PT" sz="2400" dirty="0" smtClean="0">
                <a:solidFill>
                  <a:schemeClr val="accent1"/>
                </a:solidFill>
              </a:rPr>
            </a:br>
            <a:r>
              <a:rPr lang="pt-PT" sz="2400" i="1" dirty="0" smtClean="0">
                <a:solidFill>
                  <a:schemeClr val="accent1"/>
                </a:solidFill>
              </a:rPr>
              <a:t>Compromisso 13</a:t>
            </a:r>
            <a:r>
              <a:rPr lang="pt-PT" sz="2400" dirty="0" smtClean="0">
                <a:solidFill>
                  <a:schemeClr val="accent1"/>
                </a:solidFill>
              </a:rPr>
              <a:t/>
            </a:r>
            <a:br>
              <a:rPr lang="pt-PT" sz="2400" dirty="0" smtClean="0">
                <a:solidFill>
                  <a:schemeClr val="accent1"/>
                </a:solidFill>
              </a:rPr>
            </a:br>
            <a:r>
              <a:rPr lang="pt-PT" sz="2400" b="1" dirty="0" smtClean="0">
                <a:solidFill>
                  <a:schemeClr val="accent1"/>
                </a:solidFill>
              </a:rPr>
              <a:t>Instrumentos e Ferramentas para uma Gestão Urbana Sustentável</a:t>
            </a:r>
            <a:r>
              <a:rPr lang="pt-PT" sz="2400" dirty="0" smtClean="0">
                <a:solidFill>
                  <a:schemeClr val="accent1"/>
                </a:solidFill>
              </a:rPr>
              <a:t/>
            </a:r>
            <a:br>
              <a:rPr lang="pt-PT" sz="2400" dirty="0" smtClean="0">
                <a:solidFill>
                  <a:schemeClr val="accent1"/>
                </a:solidFill>
              </a:rPr>
            </a:br>
            <a:r>
              <a:rPr lang="pt-PT" sz="2400" dirty="0" smtClean="0">
                <a:solidFill>
                  <a:schemeClr val="accent1"/>
                </a:solidFill>
              </a:rPr>
              <a:t>No desenvolvimento de estratégias e acções é necessário usar novos instrumentos de planeamento ambiental, social e económico. Tem que se ser capaz de avaliar a qualidade do trabalho e monitorizar o processo de desen</a:t>
            </a:r>
            <a:r>
              <a:rPr lang="pt-PT" sz="2600" dirty="0" smtClean="0">
                <a:solidFill>
                  <a:schemeClr val="accent1"/>
                </a:solidFill>
              </a:rPr>
              <a:t>volvimento. </a:t>
            </a:r>
            <a:endParaRPr lang="pt-PT" sz="2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>
    <p:strips dir="r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Conclusão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PT" dirty="0" smtClean="0">
                <a:solidFill>
                  <a:schemeClr val="accent1"/>
                </a:solidFill>
              </a:rPr>
              <a:t>       Com este trabalho conseguimos aprender mais sobre o consumo sustentável.</a:t>
            </a:r>
          </a:p>
          <a:p>
            <a:pPr>
              <a:buNone/>
            </a:pPr>
            <a:r>
              <a:rPr lang="pt-PT" dirty="0" smtClean="0">
                <a:solidFill>
                  <a:schemeClr val="accent1"/>
                </a:solidFill>
              </a:rPr>
              <a:t>       Que todos temos direitos mas também temos deveres.</a:t>
            </a:r>
          </a:p>
          <a:p>
            <a:pPr>
              <a:buNone/>
            </a:pPr>
            <a:r>
              <a:rPr lang="pt-PT" dirty="0" smtClean="0">
                <a:solidFill>
                  <a:schemeClr val="accent1"/>
                </a:solidFill>
              </a:rPr>
              <a:t>       Que devemos ser responsáveis quando consumimos  algum produto.</a:t>
            </a:r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r>
              <a:rPr lang="pt-PT" dirty="0" smtClean="0"/>
              <a:t>     </a:t>
            </a:r>
            <a:endParaRPr lang="pt-PT" dirty="0"/>
          </a:p>
        </p:txBody>
      </p:sp>
    </p:spTree>
  </p:cSld>
  <p:clrMapOvr>
    <a:masterClrMapping/>
  </p:clrMapOvr>
  <p:transition spd="med">
    <p:strips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Índice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70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PT" dirty="0" smtClean="0">
                <a:solidFill>
                  <a:schemeClr val="accent1"/>
                </a:solidFill>
              </a:rPr>
              <a:t>Introdução……………………………………...pág.3</a:t>
            </a:r>
          </a:p>
          <a:p>
            <a:pPr>
              <a:buNone/>
            </a:pPr>
            <a:r>
              <a:rPr lang="pt-PT" dirty="0" smtClean="0">
                <a:solidFill>
                  <a:schemeClr val="accent1"/>
                </a:solidFill>
              </a:rPr>
              <a:t>Direitos do cidadão consumidor……………..pág.4   </a:t>
            </a:r>
          </a:p>
          <a:p>
            <a:pPr>
              <a:buNone/>
            </a:pPr>
            <a:r>
              <a:rPr lang="pt-PT" dirty="0" smtClean="0">
                <a:solidFill>
                  <a:schemeClr val="accent1"/>
                </a:solidFill>
              </a:rPr>
              <a:t>Análise do rótulo…………………………........pág.5</a:t>
            </a:r>
          </a:p>
          <a:p>
            <a:pPr>
              <a:buNone/>
            </a:pPr>
            <a:r>
              <a:rPr lang="pt-PT" dirty="0" smtClean="0">
                <a:solidFill>
                  <a:schemeClr val="accent1"/>
                </a:solidFill>
              </a:rPr>
              <a:t>Rótulo………………………………………..pág.6/7</a:t>
            </a:r>
          </a:p>
          <a:p>
            <a:pPr>
              <a:buNone/>
            </a:pPr>
            <a:r>
              <a:rPr lang="pt-PT" dirty="0" smtClean="0">
                <a:solidFill>
                  <a:schemeClr val="accent1"/>
                </a:solidFill>
              </a:rPr>
              <a:t>Deveres do cidadão consumidor……………..pág.8</a:t>
            </a:r>
          </a:p>
          <a:p>
            <a:pPr>
              <a:buNone/>
            </a:pPr>
            <a:r>
              <a:rPr lang="pt-PT" dirty="0" smtClean="0">
                <a:solidFill>
                  <a:schemeClr val="accent1"/>
                </a:solidFill>
              </a:rPr>
              <a:t>Reclamar também é um direito…………….…pág.9</a:t>
            </a:r>
          </a:p>
          <a:p>
            <a:pPr>
              <a:buNone/>
            </a:pPr>
            <a:r>
              <a:rPr lang="pt-PT" dirty="0" smtClean="0">
                <a:solidFill>
                  <a:schemeClr val="accent1"/>
                </a:solidFill>
              </a:rPr>
              <a:t>Desenvolvimento sustentável………………...pág.10</a:t>
            </a:r>
          </a:p>
          <a:p>
            <a:pPr>
              <a:buNone/>
            </a:pPr>
            <a:r>
              <a:rPr lang="pt-PT" dirty="0" smtClean="0">
                <a:solidFill>
                  <a:schemeClr val="accent1"/>
                </a:solidFill>
              </a:rPr>
              <a:t>Esquema......…………………………………....pág.11</a:t>
            </a:r>
          </a:p>
          <a:p>
            <a:pPr>
              <a:buNone/>
            </a:pPr>
            <a:r>
              <a:rPr lang="pt-PT" dirty="0" smtClean="0">
                <a:solidFill>
                  <a:schemeClr val="accent1"/>
                </a:solidFill>
              </a:rPr>
              <a:t>Carta de </a:t>
            </a:r>
            <a:r>
              <a:rPr lang="pt-PT" dirty="0" err="1" smtClean="0">
                <a:solidFill>
                  <a:schemeClr val="accent1"/>
                </a:solidFill>
              </a:rPr>
              <a:t>Aalborg</a:t>
            </a:r>
            <a:r>
              <a:rPr lang="pt-PT" dirty="0" smtClean="0">
                <a:solidFill>
                  <a:schemeClr val="accent1"/>
                </a:solidFill>
              </a:rPr>
              <a:t>…………….…...pág.12 até pág.18  </a:t>
            </a:r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endParaRPr lang="pt-PT" dirty="0"/>
          </a:p>
        </p:txBody>
      </p:sp>
    </p:spTree>
    <p:custDataLst>
      <p:tags r:id="rId1"/>
    </p:custDataLst>
  </p:cSld>
  <p:clrMapOvr>
    <a:masterClrMapping/>
  </p:clrMapOvr>
  <p:transition spd="med" advTm="13469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2214554"/>
            <a:ext cx="8229600" cy="1143000"/>
          </a:xfrm>
        </p:spPr>
        <p:txBody>
          <a:bodyPr>
            <a:noAutofit/>
          </a:bodyPr>
          <a:lstStyle/>
          <a:p>
            <a:r>
              <a:rPr lang="pt-PT" sz="9600" dirty="0" smtClean="0"/>
              <a:t>FIM</a:t>
            </a:r>
            <a:endParaRPr lang="pt-PT" sz="9600" dirty="0"/>
          </a:p>
        </p:txBody>
      </p:sp>
    </p:spTree>
  </p:cSld>
  <p:clrMapOvr>
    <a:masterClrMapping/>
  </p:clrMapOvr>
  <p:transition spd="med"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Introdução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PT" dirty="0" smtClean="0"/>
              <a:t>         </a:t>
            </a:r>
            <a:r>
              <a:rPr lang="pt-PT" dirty="0" smtClean="0">
                <a:solidFill>
                  <a:schemeClr val="accent1"/>
                </a:solidFill>
              </a:rPr>
              <a:t>Neste trabalho pretendemos dar a conhecer os direitos e responsabilidades do cidadão-consumidor. Pretendemos também aprender mais sobre o que consumimos e sobre os níveis de consumo. Devemos  acima de tudo ser responsáveis quando consumimos algum produto alimentar ou não.</a:t>
            </a:r>
          </a:p>
          <a:p>
            <a:pPr>
              <a:buNone/>
            </a:pPr>
            <a:r>
              <a:rPr lang="pt-PT" dirty="0" smtClean="0">
                <a:solidFill>
                  <a:schemeClr val="accent1"/>
                </a:solidFill>
              </a:rPr>
              <a:t>          Sigam o desenvolvimento deste nosso trabalho e esperamos que entendam. </a:t>
            </a:r>
          </a:p>
        </p:txBody>
      </p:sp>
    </p:spTree>
    <p:custDataLst>
      <p:tags r:id="rId1"/>
    </p:custDataLst>
  </p:cSld>
  <p:clrMapOvr>
    <a:masterClrMapping/>
  </p:clrMapOvr>
  <p:transition spd="med" advTm="28797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Direitos do cidadão-consumidor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PT" dirty="0" smtClean="0"/>
              <a:t>  </a:t>
            </a:r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428596" y="1348800"/>
            <a:ext cx="800105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200" dirty="0" smtClean="0">
                <a:solidFill>
                  <a:schemeClr val="accent1"/>
                </a:solidFill>
              </a:rPr>
              <a:t>Os direitos dos consumidores encontram-se igualmente consagrados ao mais alto nível da legislação portuguesa. À luz do artigo 60º da</a:t>
            </a:r>
            <a:r>
              <a:rPr lang="pt-PT" sz="2200" b="1" dirty="0" smtClean="0">
                <a:solidFill>
                  <a:schemeClr val="accent1"/>
                </a:solidFill>
              </a:rPr>
              <a:t> Constituição Portuguesa</a:t>
            </a:r>
            <a:r>
              <a:rPr lang="pt-PT" sz="2200" dirty="0">
                <a:solidFill>
                  <a:schemeClr val="accent1"/>
                </a:solidFill>
              </a:rPr>
              <a:t>:</a:t>
            </a:r>
            <a:r>
              <a:rPr lang="pt-PT" sz="2200" dirty="0" smtClean="0">
                <a:solidFill>
                  <a:schemeClr val="accent1"/>
                </a:solidFill>
              </a:rPr>
              <a:t/>
            </a:r>
            <a:br>
              <a:rPr lang="pt-PT" sz="2200" dirty="0" smtClean="0">
                <a:solidFill>
                  <a:schemeClr val="accent1"/>
                </a:solidFill>
              </a:rPr>
            </a:br>
            <a:r>
              <a:rPr lang="pt-PT" sz="2200" dirty="0" smtClean="0">
                <a:solidFill>
                  <a:schemeClr val="accent1"/>
                </a:solidFill>
              </a:rPr>
              <a:t/>
            </a:r>
            <a:br>
              <a:rPr lang="pt-PT" sz="2200" dirty="0" smtClean="0">
                <a:solidFill>
                  <a:schemeClr val="accent1"/>
                </a:solidFill>
              </a:rPr>
            </a:br>
            <a:r>
              <a:rPr lang="pt-PT" sz="2200" dirty="0" smtClean="0">
                <a:solidFill>
                  <a:schemeClr val="accent1"/>
                </a:solidFill>
              </a:rPr>
              <a:t>- Os consumidores têm direito à qualidade dos bens e serviços consumidos, à formação e à informação, à protecção da saúde, da segurança e dos seus interesses económicos, bem como à reparação de danos.</a:t>
            </a:r>
          </a:p>
          <a:p>
            <a:r>
              <a:rPr lang="pt-PT" sz="2200" dirty="0" smtClean="0">
                <a:solidFill>
                  <a:schemeClr val="accent1"/>
                </a:solidFill>
              </a:rPr>
              <a:t>- A publicidade é disciplinada por lei, sendo proibidas todas as formas de publicidade oculta, indirecta ou enganosa.</a:t>
            </a:r>
          </a:p>
          <a:p>
            <a:r>
              <a:rPr lang="pt-PT" sz="2200" dirty="0" smtClean="0">
                <a:solidFill>
                  <a:schemeClr val="accent1"/>
                </a:solidFill>
              </a:rPr>
              <a:t> -As associações de consumidores e as cooperativas de consumo têm direito, segundo da lei, ao apoio do Estado e a ser ouvidas sobre as questões que dizem respeito à defesa dos consumidores, sendo-lhes reconhecida autenticidade judicial para defesa dos seus associados ou de interesses colectivos ou difusos.</a:t>
            </a:r>
            <a:r>
              <a:rPr lang="pt-PT" sz="2200" b="1" dirty="0" smtClean="0">
                <a:solidFill>
                  <a:schemeClr val="accent1"/>
                </a:solidFill>
              </a:rPr>
              <a:t> </a:t>
            </a:r>
            <a:endParaRPr lang="pt-PT" sz="2200" dirty="0">
              <a:solidFill>
                <a:schemeClr val="accent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med" advTm="4336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Análise do rótulo</a:t>
            </a:r>
            <a:endParaRPr lang="pt-PT" dirty="0"/>
          </a:p>
        </p:txBody>
      </p:sp>
      <p:pic>
        <p:nvPicPr>
          <p:cNvPr id="1026" name="Picture 2" descr="C:\Users\Rita\Desktop\RitinhaXD036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t="41530" b="19125"/>
          <a:stretch>
            <a:fillRect/>
          </a:stretch>
        </p:blipFill>
        <p:spPr bwMode="auto">
          <a:xfrm>
            <a:off x="0" y="1857364"/>
            <a:ext cx="5083967" cy="1500198"/>
          </a:xfrm>
          <a:prstGeom prst="rect">
            <a:avLst/>
          </a:prstGeom>
          <a:noFill/>
        </p:spPr>
      </p:pic>
      <p:pic>
        <p:nvPicPr>
          <p:cNvPr id="1027" name="Picture 3" descr="C:\Users\Rita\Desktop\RitinhaXD036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3643314"/>
            <a:ext cx="4286248" cy="3214686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 advTm="8312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036" name="Picture 4" descr="Imagem 3 0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419475" cy="3284538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72037" name="Picture 5" descr="Imagem 3 0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475" y="0"/>
            <a:ext cx="3313113" cy="3284538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72038" name="Picture 6" descr="Imagem 3 00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525" y="3357563"/>
            <a:ext cx="3419475" cy="3500437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72039" name="Picture 7" descr="Nova imagem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357563"/>
            <a:ext cx="2987675" cy="3500437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72040" name="Picture 8" descr="Sem título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59113" y="3357563"/>
            <a:ext cx="2592387" cy="3500437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72041" name="Picture 9" descr="Sem título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32588" y="0"/>
            <a:ext cx="2411412" cy="3284538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2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2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2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2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2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2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PT" sz="2400" dirty="0" smtClean="0">
                <a:solidFill>
                  <a:schemeClr val="accent1"/>
                </a:solidFill>
              </a:rPr>
              <a:t>O direito ao rótulo é um direito do cidadão-consumidor. </a:t>
            </a:r>
          </a:p>
          <a:p>
            <a:pPr>
              <a:buNone/>
            </a:pPr>
            <a:r>
              <a:rPr lang="pt-PT" sz="2400" dirty="0" smtClean="0">
                <a:solidFill>
                  <a:schemeClr val="accent1"/>
                </a:solidFill>
              </a:rPr>
              <a:t>O rótulo tem que conter as informações  exigidas por lei. </a:t>
            </a:r>
          </a:p>
          <a:p>
            <a:pPr>
              <a:buNone/>
            </a:pPr>
            <a:r>
              <a:rPr lang="pt-PT" sz="2400" dirty="0" smtClean="0">
                <a:solidFill>
                  <a:schemeClr val="accent1"/>
                </a:solidFill>
              </a:rPr>
              <a:t>O rótulo contém todas as informações que o cidadão-consumidor precisa de saber sobre o produto que está a consumir.</a:t>
            </a:r>
          </a:p>
          <a:p>
            <a:pPr>
              <a:buNone/>
            </a:pPr>
            <a:r>
              <a:rPr lang="pt-PT" sz="2400" dirty="0" smtClean="0">
                <a:solidFill>
                  <a:schemeClr val="accent1"/>
                </a:solidFill>
              </a:rPr>
              <a:t>Normalmente contém: data de validade, peso, quantidade, calorias, ingredientes, </a:t>
            </a:r>
            <a:r>
              <a:rPr lang="pt-PT" sz="2400" dirty="0" err="1" smtClean="0">
                <a:solidFill>
                  <a:schemeClr val="accent1"/>
                </a:solidFill>
              </a:rPr>
              <a:t>etc</a:t>
            </a:r>
            <a:r>
              <a:rPr lang="pt-PT" sz="2400" dirty="0" smtClean="0">
                <a:solidFill>
                  <a:schemeClr val="accent1"/>
                </a:solidFill>
              </a:rPr>
              <a:t>…</a:t>
            </a:r>
          </a:p>
        </p:txBody>
      </p:sp>
      <p:sp>
        <p:nvSpPr>
          <p:cNvPr id="4" name="Rectângulo 3"/>
          <p:cNvSpPr/>
          <p:nvPr/>
        </p:nvSpPr>
        <p:spPr>
          <a:xfrm>
            <a:off x="928662" y="357166"/>
            <a:ext cx="614366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Rótulo</a:t>
            </a:r>
            <a:endParaRPr lang="pt-PT" sz="2400" b="1" dirty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spd="med" advTm="22798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Deveres do cidadão-consumidor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585789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pt-PT" sz="8800" dirty="0" smtClean="0">
                <a:solidFill>
                  <a:schemeClr val="accent1"/>
                </a:solidFill>
              </a:rPr>
              <a:t>Para além dos direitos os consumidores também têm </a:t>
            </a:r>
            <a:r>
              <a:rPr lang="pt-PT" sz="8800" b="1" dirty="0" smtClean="0">
                <a:solidFill>
                  <a:schemeClr val="accent1"/>
                </a:solidFill>
              </a:rPr>
              <a:t>deveres</a:t>
            </a:r>
            <a:r>
              <a:rPr lang="pt-PT" sz="8800" dirty="0" smtClean="0">
                <a:solidFill>
                  <a:schemeClr val="accent1"/>
                </a:solidFill>
              </a:rPr>
              <a:t>:    </a:t>
            </a:r>
          </a:p>
          <a:p>
            <a:pPr>
              <a:buNone/>
            </a:pPr>
            <a:r>
              <a:rPr lang="pt-PT" sz="8800" dirty="0" smtClean="0">
                <a:solidFill>
                  <a:schemeClr val="accent1"/>
                </a:solidFill>
              </a:rPr>
              <a:t>- Dever de ter uma consciência crítica -  Questionar, emitir opiniões, tomar atitudes;</a:t>
            </a:r>
          </a:p>
          <a:p>
            <a:pPr>
              <a:buNone/>
            </a:pPr>
            <a:r>
              <a:rPr lang="pt-PT" sz="8800" dirty="0" smtClean="0">
                <a:solidFill>
                  <a:schemeClr val="accent1"/>
                </a:solidFill>
              </a:rPr>
              <a:t>- Dever de agir - Combater a passividade, ser capaz de intervenção;</a:t>
            </a:r>
          </a:p>
          <a:p>
            <a:pPr>
              <a:buNone/>
            </a:pPr>
            <a:r>
              <a:rPr lang="pt-PT" sz="8800" dirty="0" smtClean="0">
                <a:solidFill>
                  <a:schemeClr val="accent1"/>
                </a:solidFill>
              </a:rPr>
              <a:t>- Dever de ter uma preocupação social – Ter consciência das consequências das nossas opções de consumo, reconhecer grupos desfavorecidos; </a:t>
            </a:r>
          </a:p>
          <a:p>
            <a:pPr>
              <a:buNone/>
            </a:pPr>
            <a:r>
              <a:rPr lang="pt-PT" sz="8800" dirty="0" smtClean="0">
                <a:solidFill>
                  <a:schemeClr val="accent1"/>
                </a:solidFill>
              </a:rPr>
              <a:t>-Dever de uma consciência ambiental – Compreender as consequências ambientais do consumo e a responsabilidade pessoal e colectiva na conservação dos recursos existentes;</a:t>
            </a:r>
          </a:p>
          <a:p>
            <a:pPr>
              <a:buNone/>
            </a:pPr>
            <a:r>
              <a:rPr lang="pt-PT" sz="8800" dirty="0" smtClean="0">
                <a:solidFill>
                  <a:schemeClr val="accent1"/>
                </a:solidFill>
              </a:rPr>
              <a:t>- Dever de solidariedade - Ser solidário com os outros, compreender o mundo numa perspectiva global e interligada.</a:t>
            </a:r>
          </a:p>
          <a:p>
            <a:pPr>
              <a:buNone/>
            </a:pPr>
            <a:r>
              <a:rPr lang="pt-PT" sz="8400" dirty="0" smtClean="0"/>
              <a:t> </a:t>
            </a:r>
          </a:p>
          <a:p>
            <a:pPr>
              <a:buNone/>
            </a:pPr>
            <a:r>
              <a:rPr lang="pt-PT" sz="8800" dirty="0" smtClean="0"/>
              <a:t/>
            </a:r>
            <a:br>
              <a:rPr lang="pt-PT" sz="8800" dirty="0" smtClean="0"/>
            </a:br>
            <a:endParaRPr lang="pt-PT" sz="8800" dirty="0" smtClean="0"/>
          </a:p>
          <a:p>
            <a:endParaRPr lang="pt-PT" dirty="0"/>
          </a:p>
        </p:txBody>
      </p:sp>
    </p:spTree>
    <p:custDataLst>
      <p:tags r:id="rId1"/>
    </p:custDataLst>
  </p:cSld>
  <p:clrMapOvr>
    <a:masterClrMapping/>
  </p:clrMapOvr>
  <p:transition spd="med" advTm="45047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Reclamar também é um direito do cidadão-consumidor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PT" dirty="0" smtClean="0">
                <a:solidFill>
                  <a:schemeClr val="accent1"/>
                </a:solidFill>
              </a:rPr>
              <a:t>As reclamações resultantes de uma relação de consumo podem ter uma ou mais de várias finalidades: </a:t>
            </a:r>
          </a:p>
          <a:p>
            <a:pPr>
              <a:buNone/>
            </a:pPr>
            <a:r>
              <a:rPr lang="pt-PT" dirty="0" smtClean="0">
                <a:solidFill>
                  <a:schemeClr val="accent1"/>
                </a:solidFill>
              </a:rPr>
              <a:t>-Obter a reparação de danos;</a:t>
            </a:r>
          </a:p>
          <a:p>
            <a:pPr>
              <a:buNone/>
            </a:pPr>
            <a:r>
              <a:rPr lang="pt-PT" dirty="0" smtClean="0">
                <a:solidFill>
                  <a:schemeClr val="accent1"/>
                </a:solidFill>
              </a:rPr>
              <a:t>-Acusar situações contrárias à lei;</a:t>
            </a:r>
          </a:p>
          <a:p>
            <a:pPr>
              <a:buNone/>
            </a:pPr>
            <a:r>
              <a:rPr lang="pt-PT" dirty="0" smtClean="0">
                <a:solidFill>
                  <a:schemeClr val="accent1"/>
                </a:solidFill>
              </a:rPr>
              <a:t>- Pedir informações e esclarecimentos;</a:t>
            </a:r>
            <a:r>
              <a:rPr lang="pt-PT" dirty="0" smtClean="0"/>
              <a:t/>
            </a:r>
            <a:br>
              <a:rPr lang="pt-PT" dirty="0" smtClean="0"/>
            </a:br>
            <a:endParaRPr lang="pt-PT" dirty="0" smtClean="0"/>
          </a:p>
          <a:p>
            <a:pPr>
              <a:buNone/>
            </a:pPr>
            <a:endParaRPr lang="pt-PT" dirty="0"/>
          </a:p>
        </p:txBody>
      </p:sp>
    </p:spTree>
    <p:custDataLst>
      <p:tags r:id="rId1"/>
    </p:custDataLst>
  </p:cSld>
  <p:clrMapOvr>
    <a:masterClrMapping/>
  </p:clrMapOvr>
  <p:transition spd="med" advTm="15296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|0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1.2|1|0.7|0.9|1|0.8|0.7|0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4|1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0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287</TotalTime>
  <Words>377</Words>
  <Application>Microsoft Office PowerPoint</Application>
  <PresentationFormat>Apresentação no Ecrã (4:3)</PresentationFormat>
  <Paragraphs>67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20</vt:i4>
      </vt:variant>
    </vt:vector>
  </HeadingPairs>
  <TitlesOfParts>
    <vt:vector size="21" baseType="lpstr">
      <vt:lpstr>Vértice</vt:lpstr>
      <vt:lpstr>Direitos e responsabilidades do cidadão consumidor</vt:lpstr>
      <vt:lpstr>Índice</vt:lpstr>
      <vt:lpstr>Introdução</vt:lpstr>
      <vt:lpstr>Direitos do cidadão-consumidor</vt:lpstr>
      <vt:lpstr>Análise do rótulo</vt:lpstr>
      <vt:lpstr>Diapositivo 6</vt:lpstr>
      <vt:lpstr>Diapositivo 7</vt:lpstr>
      <vt:lpstr>Deveres do cidadão-consumidor</vt:lpstr>
      <vt:lpstr>Reclamar também é um direito do cidadão-consumidor </vt:lpstr>
      <vt:lpstr>Desenvolvimento sustentável</vt:lpstr>
      <vt:lpstr>Esquema</vt:lpstr>
      <vt:lpstr>Carta de Aalborg</vt:lpstr>
      <vt:lpstr>Compromisso da Carta de Aalborg</vt:lpstr>
      <vt:lpstr>Diapositivo 14</vt:lpstr>
      <vt:lpstr>Diapositivo 15</vt:lpstr>
      <vt:lpstr>Diapositivo 16</vt:lpstr>
      <vt:lpstr>Diapositivo 17</vt:lpstr>
      <vt:lpstr>Diapositivo 18</vt:lpstr>
      <vt:lpstr>Conclusão</vt:lpstr>
      <vt:lpstr>FIM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Deveres e responsabilidades do cidadão consumidor</dc:title>
  <dc:creator>Rita</dc:creator>
  <cp:lastModifiedBy>Rita</cp:lastModifiedBy>
  <cp:revision>36</cp:revision>
  <dcterms:created xsi:type="dcterms:W3CDTF">2010-02-03T12:04:08Z</dcterms:created>
  <dcterms:modified xsi:type="dcterms:W3CDTF">2010-03-24T12:00:39Z</dcterms:modified>
</cp:coreProperties>
</file>