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handoutMasterIdLst>
    <p:handoutMasterId r:id="rId32"/>
  </p:handoutMasterIdLst>
  <p:sldIdLst>
    <p:sldId id="256" r:id="rId2"/>
    <p:sldId id="270" r:id="rId3"/>
    <p:sldId id="288" r:id="rId4"/>
    <p:sldId id="257" r:id="rId5"/>
    <p:sldId id="258" r:id="rId6"/>
    <p:sldId id="259" r:id="rId7"/>
    <p:sldId id="260" r:id="rId8"/>
    <p:sldId id="271" r:id="rId9"/>
    <p:sldId id="272" r:id="rId10"/>
    <p:sldId id="265" r:id="rId11"/>
    <p:sldId id="266" r:id="rId12"/>
    <p:sldId id="282" r:id="rId13"/>
    <p:sldId id="267" r:id="rId14"/>
    <p:sldId id="268" r:id="rId15"/>
    <p:sldId id="280" r:id="rId16"/>
    <p:sldId id="283" r:id="rId17"/>
    <p:sldId id="269" r:id="rId18"/>
    <p:sldId id="281" r:id="rId19"/>
    <p:sldId id="277" r:id="rId20"/>
    <p:sldId id="278" r:id="rId21"/>
    <p:sldId id="279" r:id="rId22"/>
    <p:sldId id="273" r:id="rId23"/>
    <p:sldId id="274" r:id="rId24"/>
    <p:sldId id="276" r:id="rId25"/>
    <p:sldId id="285" r:id="rId26"/>
    <p:sldId id="286" r:id="rId27"/>
    <p:sldId id="263" r:id="rId28"/>
    <p:sldId id="287" r:id="rId29"/>
    <p:sldId id="284" r:id="rId30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C7E2"/>
    <a:srgbClr val="1B9BB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94645" autoAdjust="0"/>
  </p:normalViewPr>
  <p:slideViewPr>
    <p:cSldViewPr>
      <p:cViewPr>
        <p:scale>
          <a:sx n="80" d="100"/>
          <a:sy n="80" d="100"/>
        </p:scale>
        <p:origin x="-720" y="-2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6468"/>
    </p:cViewPr>
  </p:outlineViewPr>
  <p:notesTextViewPr>
    <p:cViewPr>
      <p:scale>
        <a:sx n="125" d="100"/>
        <a:sy n="125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4FFF22-1606-4EBA-A714-49978BB36BB2}" type="datetimeFigureOut">
              <a:rPr lang="pt-PT" smtClean="0"/>
              <a:pPr/>
              <a:t>05-03-2010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6D68DA-353F-450B-90FC-F67BB1AB2140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BA3BAB-5A61-4DD8-B3F8-DC95AE3AC59B}" type="datetimeFigureOut">
              <a:rPr lang="pt-PT" smtClean="0"/>
              <a:pPr/>
              <a:t>05-03-2010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78F219-6FDF-45B9-8182-ED7A74A4D6EC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78F219-6FDF-45B9-8182-ED7A74A4D6EC}" type="slidenum">
              <a:rPr lang="pt-PT" smtClean="0"/>
              <a:pPr/>
              <a:t>2</a:t>
            </a:fld>
            <a:endParaRPr lang="pt-P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78F219-6FDF-45B9-8182-ED7A74A4D6EC}" type="slidenum">
              <a:rPr lang="pt-PT" smtClean="0"/>
              <a:pPr/>
              <a:t>4</a:t>
            </a:fld>
            <a:endParaRPr lang="pt-P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78F219-6FDF-45B9-8182-ED7A74A4D6EC}" type="slidenum">
              <a:rPr lang="pt-PT" smtClean="0"/>
              <a:pPr/>
              <a:t>20</a:t>
            </a:fld>
            <a:endParaRPr 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ângulo isósceles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  <p:sp>
        <p:nvSpPr>
          <p:cNvPr id="28" name="Marcador de Posição da Data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88F18CC3-A7E1-49FF-8A30-0AE579314923}" type="datetime1">
              <a:rPr lang="pt-PT" smtClean="0"/>
              <a:pPr/>
              <a:t>05-03-2010</a:t>
            </a:fld>
            <a:endParaRPr lang="pt-PT"/>
          </a:p>
        </p:txBody>
      </p:sp>
      <p:sp>
        <p:nvSpPr>
          <p:cNvPr id="17" name="Marcador de Posição do Rodapé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pt-PT"/>
          </a:p>
        </p:txBody>
      </p:sp>
      <p:sp>
        <p:nvSpPr>
          <p:cNvPr id="29" name="Marcador de Posição do Número do Diapositivo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EB0D6E50-5318-4CE0-8239-C25C61B75DB9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  <p:transition>
    <p:checke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68867-F43E-4752-B160-85C7EFE51C31}" type="datetime1">
              <a:rPr lang="pt-PT" smtClean="0"/>
              <a:pPr/>
              <a:t>05-03-2010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D6E50-5318-4CE0-8239-C25C61B75DB9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  <p:transition>
    <p:checke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993C9-DF0B-4BC3-8C4D-1335260CD2BB}" type="datetime1">
              <a:rPr lang="pt-PT" smtClean="0"/>
              <a:pPr/>
              <a:t>05-03-2010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D6E50-5318-4CE0-8239-C25C61B75DB9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  <p:transition>
    <p:checke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27B9836-33B0-4E71-8BFD-03536E0C7FAD}" type="datetime1">
              <a:rPr lang="pt-PT" smtClean="0"/>
              <a:pPr/>
              <a:t>05-03-2010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D6E50-5318-4CE0-8239-C25C61B75DB9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  <p:transition>
    <p:checke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ângulo rectângulo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iângulo isósceles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2136C3AF-1961-44D8-8DC1-F6783287772D}" type="datetime1">
              <a:rPr lang="pt-PT" smtClean="0"/>
              <a:pPr/>
              <a:t>05-03-2010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EB0D6E50-5318-4CE0-8239-C25C61B75DB9}" type="slidenum">
              <a:rPr lang="pt-PT" smtClean="0"/>
              <a:pPr/>
              <a:t>‹nº›</a:t>
            </a:fld>
            <a:endParaRPr lang="pt-PT"/>
          </a:p>
        </p:txBody>
      </p:sp>
      <p:cxnSp>
        <p:nvCxnSpPr>
          <p:cNvPr id="11" name="Conexão recta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exão recta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hecke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35CBCED-AB24-462C-81B5-CE82EC72C4A3}" type="datetime1">
              <a:rPr lang="pt-PT" smtClean="0"/>
              <a:pPr/>
              <a:t>05-03-2010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B0D6E50-5318-4CE0-8239-C25C61B75DB9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  <p:transition>
    <p:checke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e Conteúdo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E857CE31-D154-43D4-9498-818D188583AD}" type="datetime1">
              <a:rPr lang="pt-PT" smtClean="0"/>
              <a:pPr/>
              <a:t>05-03-2010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EB0D6E50-5318-4CE0-8239-C25C61B75DB9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hecke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7AB17-8CB1-461B-89D3-DFF87B0CFFF8}" type="datetime1">
              <a:rPr lang="pt-PT" smtClean="0"/>
              <a:pPr/>
              <a:t>05-03-2010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D6E50-5318-4CE0-8239-C25C61B75DB9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  <p:transition>
    <p:checke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EF51282-775E-4DA6-BB42-FA4AB59D5DB6}" type="datetime1">
              <a:rPr lang="pt-PT" smtClean="0"/>
              <a:pPr/>
              <a:t>05-03-2010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B0D6E50-5318-4CE0-8239-C25C61B75DB9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  <p:transition>
    <p:checke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9482E6C-4ED6-48EF-B953-7F347C439FB2}" type="datetime1">
              <a:rPr lang="pt-PT" smtClean="0"/>
              <a:pPr/>
              <a:t>05-03-2010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EB0D6E50-5318-4CE0-8239-C25C61B75DB9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hecke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PT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C2013BA2-5B74-4B4A-8B82-A80FD9546066}" type="datetime1">
              <a:rPr lang="pt-PT" smtClean="0"/>
              <a:pPr/>
              <a:t>05-03-2010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EB0D6E50-5318-4CE0-8239-C25C61B75DB9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hecke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ângulo rectângulo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Conexão recta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exão recta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Marcador de Posição do Título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3" name="Marcador de Posição do Texto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pt-PT" smtClean="0"/>
              <a:t>Clique para editar os estilos</a:t>
            </a:r>
          </a:p>
          <a:p>
            <a:pPr lvl="1" eaLnBrk="1" latinLnBrk="0" hangingPunct="1"/>
            <a:r>
              <a:rPr kumimoji="0" lang="pt-PT" smtClean="0"/>
              <a:t>Segundo nível</a:t>
            </a:r>
          </a:p>
          <a:p>
            <a:pPr lvl="2" eaLnBrk="1" latinLnBrk="0" hangingPunct="1"/>
            <a:r>
              <a:rPr kumimoji="0" lang="pt-PT" smtClean="0"/>
              <a:t>Terceiro nível</a:t>
            </a:r>
          </a:p>
          <a:p>
            <a:pPr lvl="3" eaLnBrk="1" latinLnBrk="0" hangingPunct="1"/>
            <a:r>
              <a:rPr kumimoji="0" lang="pt-PT" smtClean="0"/>
              <a:t>Quarto nível</a:t>
            </a:r>
          </a:p>
          <a:p>
            <a:pPr lvl="4" eaLnBrk="1" latinLnBrk="0" hangingPunct="1"/>
            <a:r>
              <a:rPr kumimoji="0" lang="pt-PT" smtClean="0"/>
              <a:t>Quinto nível</a:t>
            </a:r>
            <a:endParaRPr kumimoji="0" lang="en-US"/>
          </a:p>
        </p:txBody>
      </p:sp>
      <p:sp>
        <p:nvSpPr>
          <p:cNvPr id="14" name="Marcador de Posição da Data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286F967-4993-4AD6-8B9C-AEDED165FE51}" type="datetime1">
              <a:rPr lang="pt-PT" smtClean="0"/>
              <a:pPr/>
              <a:t>05-03-2010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pt-PT"/>
          </a:p>
        </p:txBody>
      </p:sp>
      <p:sp>
        <p:nvSpPr>
          <p:cNvPr id="23" name="Marcador de Posição do Número do Diapositivo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EB0D6E50-5318-4CE0-8239-C25C61B75DB9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checker dir="vert"/>
  </p:transition>
  <p:hf sldNum="0" hdr="0" ftr="0" dt="0"/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pt.wikipedia.org/wiki/Ficheiro:Pirate_street_vendor.jpg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google.pt/imgres?imgurl=http://srec.azores.gov.pt/dre/sd/115161010600/contacto/0708/espacodaescola/Tra_IAM/IAM%208%BA%20jornal/telemoveis%5b1%5d.jpg&amp;imgrefurl=http://srec.azores.gov.pt/dre/sd/115161010600/contacto/&amp;usg=__QN4vWsSst8V9A9gP6xz-2cuWfLM=&amp;h=311&amp;w=425&amp;sz=45&amp;hl=pt-PT&amp;start=1&amp;tbnid=Yg5MrBRS5s_dPM:&amp;tbnh=92&amp;tbnw=126&amp;prev=/images?q=telemoveis&amp;gbv=2&amp;hl=pt-PT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71472" y="642918"/>
            <a:ext cx="8062912" cy="1898653"/>
          </a:xfrm>
        </p:spPr>
        <p:txBody>
          <a:bodyPr>
            <a:normAutofit fontScale="90000"/>
          </a:bodyPr>
          <a:lstStyle/>
          <a:p>
            <a:r>
              <a:rPr lang="pt-PT" dirty="0" smtClean="0">
                <a:latin typeface="Comic Sans MS" pitchFamily="66" charset="0"/>
              </a:rPr>
              <a:t>Viver seguro e saber gerir o risco na sociedade de consumo</a:t>
            </a:r>
            <a:endParaRPr lang="pt-PT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PT" sz="4400" dirty="0" smtClean="0">
                <a:latin typeface="Comic Sans MS" pitchFamily="66" charset="0"/>
              </a:rPr>
              <a:t>Produtos Domésticos Recicláveis e não recicláveis</a:t>
            </a:r>
            <a:endParaRPr lang="pt-PT" sz="4400" dirty="0">
              <a:latin typeface="Comic Sans MS" pitchFamily="66" charset="0"/>
            </a:endParaRPr>
          </a:p>
        </p:txBody>
      </p:sp>
      <p:sp>
        <p:nvSpPr>
          <p:cNvPr id="4" name="Marcador de Posição de Conteúdo 3"/>
          <p:cNvSpPr>
            <a:spLocks noGrp="1"/>
          </p:cNvSpPr>
          <p:nvPr>
            <p:ph idx="1"/>
          </p:nvPr>
        </p:nvSpPr>
        <p:spPr>
          <a:xfrm>
            <a:off x="285720" y="2143116"/>
            <a:ext cx="8229600" cy="350043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pt-PT" sz="9600" dirty="0" smtClean="0">
                <a:latin typeface="Comic Sans MS" pitchFamily="66" charset="0"/>
              </a:rPr>
              <a:t>   </a:t>
            </a:r>
          </a:p>
          <a:p>
            <a:pPr>
              <a:buNone/>
            </a:pPr>
            <a:r>
              <a:rPr lang="pt-PT" sz="9600" dirty="0" smtClean="0">
                <a:latin typeface="Comic Sans MS" pitchFamily="66" charset="0"/>
              </a:rPr>
              <a:t> </a:t>
            </a:r>
          </a:p>
          <a:p>
            <a:r>
              <a:rPr lang="pt-PT" sz="9600" dirty="0" smtClean="0">
                <a:latin typeface="Comic Sans MS" pitchFamily="66" charset="0"/>
              </a:rPr>
              <a:t> Papéis de impressão - jornais, revistas; </a:t>
            </a:r>
          </a:p>
          <a:p>
            <a:r>
              <a:rPr lang="pt-PT" sz="9600" dirty="0" smtClean="0">
                <a:latin typeface="Comic Sans MS" pitchFamily="66" charset="0"/>
              </a:rPr>
              <a:t> Papéis de embalagem - papéis de embrulho em geral, papel de seda; </a:t>
            </a:r>
          </a:p>
          <a:p>
            <a:r>
              <a:rPr lang="pt-PT" sz="9600" dirty="0" smtClean="0">
                <a:latin typeface="Comic Sans MS" pitchFamily="66" charset="0"/>
              </a:rPr>
              <a:t>Papéis para fins sanitários - papéis higiénicos,  guardanapos, lenços de papel; </a:t>
            </a:r>
          </a:p>
          <a:p>
            <a:r>
              <a:rPr lang="pt-PT" sz="9600" dirty="0" smtClean="0">
                <a:latin typeface="Comic Sans MS" pitchFamily="66" charset="0"/>
              </a:rPr>
              <a:t> Cartões e cartolinas -caixas de papelão e cartolinas em geral; </a:t>
            </a:r>
          </a:p>
          <a:p>
            <a:r>
              <a:rPr lang="pt-PT" sz="9600" dirty="0" smtClean="0">
                <a:latin typeface="Comic Sans MS" pitchFamily="66" charset="0"/>
              </a:rPr>
              <a:t> Papel de rascunho;</a:t>
            </a:r>
          </a:p>
          <a:p>
            <a:pPr>
              <a:buNone/>
            </a:pPr>
            <a:endParaRPr lang="pt-PT" sz="9600" dirty="0" smtClean="0">
              <a:latin typeface="Comic Sans MS" pitchFamily="66" charset="0"/>
            </a:endParaRPr>
          </a:p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pPr>
              <a:buNone/>
            </a:pPr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</p:txBody>
      </p:sp>
      <p:sp>
        <p:nvSpPr>
          <p:cNvPr id="7" name="CaixaDeTexto 6"/>
          <p:cNvSpPr txBox="1"/>
          <p:nvPr/>
        </p:nvSpPr>
        <p:spPr>
          <a:xfrm>
            <a:off x="500034" y="1928802"/>
            <a:ext cx="371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Papel Reciclável</a:t>
            </a:r>
            <a:endParaRPr lang="pt-PT" sz="2800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8286776" y="6072206"/>
            <a:ext cx="1428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>
                <a:latin typeface="Comic Sans MS" pitchFamily="66" charset="0"/>
              </a:rPr>
              <a:t>7</a:t>
            </a:r>
            <a:endParaRPr lang="pt-PT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4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4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4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4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4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4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4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4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4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7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0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1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8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7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8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9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0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0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8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9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 build="p"/>
      <p:bldP spid="4" grpI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229600" cy="1399032"/>
          </a:xfrm>
        </p:spPr>
        <p:txBody>
          <a:bodyPr>
            <a:normAutofit/>
          </a:bodyPr>
          <a:lstStyle/>
          <a:p>
            <a:r>
              <a:rPr lang="pt-PT" sz="3200" dirty="0" smtClean="0">
                <a:latin typeface="Comic Sans MS" pitchFamily="66" charset="0"/>
              </a:rPr>
              <a:t>Papel não reciclável</a:t>
            </a:r>
            <a:endParaRPr lang="pt-PT" sz="3200" dirty="0">
              <a:latin typeface="Comic Sans MS" pitchFamily="66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158" y="1357298"/>
            <a:ext cx="8229600" cy="390364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pt-PT" sz="2400" dirty="0" smtClean="0">
              <a:latin typeface="Comic Sans MS" pitchFamily="66" charset="0"/>
            </a:endParaRPr>
          </a:p>
          <a:p>
            <a:r>
              <a:rPr lang="pt-PT" sz="2600" dirty="0" smtClean="0">
                <a:latin typeface="Comic Sans MS" pitchFamily="66" charset="0"/>
              </a:rPr>
              <a:t> Papéis sanitários usados; </a:t>
            </a:r>
          </a:p>
          <a:p>
            <a:r>
              <a:rPr lang="pt-PT" sz="2600" dirty="0" smtClean="0">
                <a:latin typeface="Comic Sans MS" pitchFamily="66" charset="0"/>
              </a:rPr>
              <a:t>Papéis sujos, engordurados ou contaminados com alguma substância prejudicial à saúde; </a:t>
            </a:r>
          </a:p>
          <a:p>
            <a:r>
              <a:rPr lang="pt-PT" sz="2600" dirty="0" smtClean="0">
                <a:latin typeface="Comic Sans MS" pitchFamily="66" charset="0"/>
              </a:rPr>
              <a:t> Papéis revestidos com algum tipo de silicone; </a:t>
            </a:r>
          </a:p>
          <a:p>
            <a:r>
              <a:rPr lang="pt-PT" sz="2600" dirty="0" smtClean="0">
                <a:latin typeface="Comic Sans MS" pitchFamily="66" charset="0"/>
              </a:rPr>
              <a:t> Fotografias; </a:t>
            </a:r>
          </a:p>
          <a:p>
            <a:r>
              <a:rPr lang="pt-PT" sz="2600" dirty="0" smtClean="0">
                <a:latin typeface="Comic Sans MS" pitchFamily="66" charset="0"/>
              </a:rPr>
              <a:t> Fitas adesivas e etiquetas adesivas;</a:t>
            </a:r>
          </a:p>
          <a:p>
            <a:r>
              <a:rPr lang="pt-PT" sz="2600" dirty="0" smtClean="0">
                <a:latin typeface="Comic Sans MS" pitchFamily="66" charset="0"/>
              </a:rPr>
              <a:t>Papel vegetal;</a:t>
            </a:r>
            <a:r>
              <a:rPr lang="pt-PT" sz="2600" dirty="0" smtClean="0"/>
              <a:t/>
            </a:r>
            <a:br>
              <a:rPr lang="pt-PT" sz="2600" dirty="0" smtClean="0"/>
            </a:br>
            <a:r>
              <a:rPr lang="pt-PT" sz="2600" dirty="0" smtClean="0"/>
              <a:t> </a:t>
            </a:r>
            <a:br>
              <a:rPr lang="pt-PT" sz="2600" dirty="0" smtClean="0"/>
            </a:br>
            <a:endParaRPr lang="pt-PT" sz="26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8215338" y="592933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>
                <a:latin typeface="Comic Sans MS" pitchFamily="66" charset="0"/>
              </a:rPr>
              <a:t>8</a:t>
            </a:r>
            <a:endParaRPr lang="pt-PT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9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70" dur="123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71" dur="123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72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73" dur="123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74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0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81" dur="123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82" dur="123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83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84" dur="123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85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1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92" dur="123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93" dur="123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94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95" dur="123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96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2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103" dur="123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104" dur="123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105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106" dur="123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107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5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3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114" dur="123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115" dur="123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116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117" dur="123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118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5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4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125" dur="123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126" dur="123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127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128" dur="123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129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g217.imageshack.us/img217/6866/reciclagempapelip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1"/>
            <a:ext cx="7715273" cy="6858000"/>
          </a:xfrm>
          <a:prstGeom prst="rect">
            <a:avLst/>
          </a:prstGeom>
          <a:noFill/>
        </p:spPr>
      </p:pic>
      <p:sp>
        <p:nvSpPr>
          <p:cNvPr id="3" name="Chamada oval 2"/>
          <p:cNvSpPr/>
          <p:nvPr/>
        </p:nvSpPr>
        <p:spPr>
          <a:xfrm>
            <a:off x="-142908" y="857232"/>
            <a:ext cx="2071734" cy="1714512"/>
          </a:xfrm>
          <a:prstGeom prst="wedgeEllipseCallout">
            <a:avLst>
              <a:gd name="adj1" fmla="val 41259"/>
              <a:gd name="adj2" fmla="val 61885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PT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Ciclo do papel</a:t>
            </a:r>
            <a:endParaRPr lang="pt-PT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2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Plástico Reciclável</a:t>
            </a:r>
            <a:endParaRPr lang="pt-PT" sz="3200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14282" y="1071546"/>
            <a:ext cx="8229600" cy="4572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t-PT" dirty="0" smtClean="0">
                <a:latin typeface="Comic Sans MS" pitchFamily="66" charset="0"/>
              </a:rPr>
              <a:t>     </a:t>
            </a:r>
          </a:p>
          <a:p>
            <a:r>
              <a:rPr lang="pt-PT" dirty="0" smtClean="0">
                <a:latin typeface="Comic Sans MS" pitchFamily="66" charset="0"/>
              </a:rPr>
              <a:t>Tampas plásticas de recipientes de outros materiais;</a:t>
            </a:r>
          </a:p>
          <a:p>
            <a:r>
              <a:rPr lang="pt-PT" dirty="0" smtClean="0">
                <a:latin typeface="Comic Sans MS" pitchFamily="66" charset="0"/>
              </a:rPr>
              <a:t>Embalagens de plástico de ovos, frutas e legumes;</a:t>
            </a:r>
          </a:p>
          <a:p>
            <a:r>
              <a:rPr lang="pt-PT" dirty="0" smtClean="0">
                <a:latin typeface="Comic Sans MS" pitchFamily="66" charset="0"/>
              </a:rPr>
              <a:t>Utensílios plásticos usados, como canetas, escovas de dentes, baldes, artigos de cozinha, etc… </a:t>
            </a:r>
          </a:p>
          <a:p>
            <a:r>
              <a:rPr lang="pt-PT" dirty="0" smtClean="0">
                <a:latin typeface="Comic Sans MS" pitchFamily="66" charset="0"/>
              </a:rPr>
              <a:t> Plásticos usados na indústria electrónica e na produção de alguns computadores, telefones e electrodomésticos; </a:t>
            </a:r>
            <a:br>
              <a:rPr lang="pt-PT" dirty="0" smtClean="0">
                <a:latin typeface="Comic Sans MS" pitchFamily="66" charset="0"/>
              </a:rPr>
            </a:br>
            <a:r>
              <a:rPr lang="pt-PT" dirty="0" smtClean="0">
                <a:latin typeface="Comic Sans MS" pitchFamily="66" charset="0"/>
              </a:rPr>
              <a:t> </a:t>
            </a:r>
            <a:endParaRPr lang="pt-PT" dirty="0">
              <a:latin typeface="Comic Sans MS" pitchFamily="66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8286776" y="6072206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8</a:t>
            </a:r>
            <a:endParaRPr lang="pt-PT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3" grpId="0" build="p"/>
      <p:bldP spid="3" grpI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14282" y="428604"/>
            <a:ext cx="8229600" cy="4572000"/>
          </a:xfrm>
        </p:spPr>
        <p:txBody>
          <a:bodyPr/>
          <a:lstStyle/>
          <a:p>
            <a:pPr>
              <a:buNone/>
            </a:pPr>
            <a:r>
              <a:rPr lang="pt-PT" sz="32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Plástico não reciclável</a:t>
            </a:r>
          </a:p>
          <a:p>
            <a:pPr>
              <a:buNone/>
            </a:pPr>
            <a:endParaRPr lang="pt-PT" sz="2400" dirty="0" smtClean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  <a:p>
            <a:r>
              <a:rPr lang="pt-PT" sz="2400" dirty="0" smtClean="0">
                <a:latin typeface="Comic Sans MS" pitchFamily="66" charset="0"/>
              </a:rPr>
              <a:t>Embalagens plásticas metalizadas;</a:t>
            </a:r>
          </a:p>
          <a:p>
            <a:r>
              <a:rPr lang="pt-PT" sz="2400" dirty="0" smtClean="0">
                <a:latin typeface="Comic Sans MS" pitchFamily="66" charset="0"/>
              </a:rPr>
              <a:t>Plásticos tipo celofane; (película transparente extremamente fina).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8286776" y="6000768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>
                <a:latin typeface="Comic Sans MS" pitchFamily="66" charset="0"/>
              </a:rPr>
              <a:t>9</a:t>
            </a:r>
            <a:endParaRPr lang="pt-PT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40" name="Picture 4" descr="http://angloambiental.files.wordpress.com/2009/09/reciclagem_lata_aluminio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417834"/>
            <a:ext cx="6429388" cy="6440166"/>
          </a:xfrm>
          <a:prstGeom prst="rect">
            <a:avLst/>
          </a:prstGeom>
          <a:noFill/>
        </p:spPr>
      </p:pic>
      <p:sp>
        <p:nvSpPr>
          <p:cNvPr id="9" name="Chamada oval 8"/>
          <p:cNvSpPr/>
          <p:nvPr/>
        </p:nvSpPr>
        <p:spPr>
          <a:xfrm>
            <a:off x="0" y="1285860"/>
            <a:ext cx="3143240" cy="2214578"/>
          </a:xfrm>
          <a:prstGeom prst="wedgeEllipseCallout">
            <a:avLst>
              <a:gd name="adj1" fmla="val 56893"/>
              <a:gd name="adj2" fmla="val 49331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PT" sz="40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Ciclo das latas</a:t>
            </a:r>
            <a:endParaRPr lang="pt-PT" sz="4000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" dur="5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3087855" y="555427"/>
            <a:ext cx="5682933" cy="571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hamada oval 5"/>
          <p:cNvSpPr/>
          <p:nvPr/>
        </p:nvSpPr>
        <p:spPr>
          <a:xfrm>
            <a:off x="428596" y="285728"/>
            <a:ext cx="3000396" cy="2000264"/>
          </a:xfrm>
          <a:prstGeom prst="wedgeEllipseCallout">
            <a:avLst>
              <a:gd name="adj1" fmla="val 53581"/>
              <a:gd name="adj2" fmla="val 55198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PT" sz="40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Ciclo do Plástico </a:t>
            </a:r>
            <a:endParaRPr lang="pt-PT" sz="4000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8" name="Rectângulo arredondado 7"/>
          <p:cNvSpPr/>
          <p:nvPr/>
        </p:nvSpPr>
        <p:spPr>
          <a:xfrm>
            <a:off x="3143240" y="2500306"/>
            <a:ext cx="3429024" cy="228601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 sz="1400" dirty="0" smtClean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  <a:p>
            <a:pPr algn="ctr"/>
            <a:r>
              <a:rPr lang="pt-PT" sz="14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1- Consumo de embalagens de plástico.</a:t>
            </a:r>
          </a:p>
          <a:p>
            <a:pPr algn="ctr"/>
            <a:r>
              <a:rPr lang="pt-PT" sz="14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2- Deposição selectiva em ecopontos , ecocentros ou porta a porta. </a:t>
            </a:r>
          </a:p>
          <a:p>
            <a:pPr algn="ctr"/>
            <a:r>
              <a:rPr lang="pt-PT" sz="14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3- Recolha pelas entidades municipais .</a:t>
            </a:r>
          </a:p>
          <a:p>
            <a:pPr algn="ctr"/>
            <a:r>
              <a:rPr lang="pt-PT" sz="14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4- Triagem.</a:t>
            </a:r>
          </a:p>
          <a:p>
            <a:pPr algn="ctr"/>
            <a:r>
              <a:rPr lang="pt-PT" sz="14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5- Reciclagem.</a:t>
            </a:r>
          </a:p>
          <a:p>
            <a:pPr algn="ctr"/>
            <a:r>
              <a:rPr lang="pt-PT" sz="14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6- Granulado.</a:t>
            </a:r>
          </a:p>
          <a:p>
            <a:pPr algn="ctr"/>
            <a:r>
              <a:rPr lang="pt-PT" sz="14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7- Novos objectos de plástico.</a:t>
            </a:r>
          </a:p>
          <a:p>
            <a:pPr algn="ctr"/>
            <a:endParaRPr lang="pt-PT" sz="1200" dirty="0" smtClean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399032"/>
          </a:xfrm>
        </p:spPr>
        <p:txBody>
          <a:bodyPr/>
          <a:lstStyle/>
          <a:p>
            <a:r>
              <a:rPr lang="pt-PT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Vidro</a:t>
            </a:r>
            <a:endParaRPr lang="pt-PT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158" y="1071546"/>
            <a:ext cx="8229600" cy="492919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t-PT" sz="28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Reciclável</a:t>
            </a:r>
          </a:p>
          <a:p>
            <a:r>
              <a:rPr lang="pt-PT" sz="2600" dirty="0" smtClean="0">
                <a:latin typeface="Comic Sans MS" pitchFamily="66" charset="0"/>
              </a:rPr>
              <a:t>Recipientes de produtos alimentares; </a:t>
            </a:r>
          </a:p>
          <a:p>
            <a:r>
              <a:rPr lang="pt-PT" sz="2600" dirty="0" smtClean="0">
                <a:latin typeface="Comic Sans MS" pitchFamily="66" charset="0"/>
              </a:rPr>
              <a:t> Frascos  (de vidro) em  geral ( molhos, temperos, remédios);</a:t>
            </a:r>
          </a:p>
          <a:p>
            <a:pPr>
              <a:buNone/>
            </a:pPr>
            <a:endParaRPr lang="pt-PT" sz="2800" dirty="0" smtClean="0">
              <a:solidFill>
                <a:srgbClr val="00B0F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pt-PT" sz="28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Não reciclável</a:t>
            </a:r>
            <a:endParaRPr lang="pt-PT" sz="28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pt-PT" sz="2600" dirty="0" smtClean="0">
                <a:latin typeface="Comic Sans MS" pitchFamily="66" charset="0"/>
              </a:rPr>
              <a:t>Espelhos; </a:t>
            </a:r>
          </a:p>
          <a:p>
            <a:r>
              <a:rPr lang="pt-PT" sz="2600" dirty="0" smtClean="0">
                <a:latin typeface="Comic Sans MS" pitchFamily="66" charset="0"/>
              </a:rPr>
              <a:t>Vidros de janelas; </a:t>
            </a:r>
          </a:p>
          <a:p>
            <a:r>
              <a:rPr lang="pt-PT" sz="2600" dirty="0" smtClean="0">
                <a:latin typeface="Comic Sans MS" pitchFamily="66" charset="0"/>
              </a:rPr>
              <a:t>Vidros de automóveis; </a:t>
            </a:r>
          </a:p>
          <a:p>
            <a:r>
              <a:rPr lang="pt-PT" sz="2600" dirty="0" smtClean="0">
                <a:latin typeface="Comic Sans MS" pitchFamily="66" charset="0"/>
              </a:rPr>
              <a:t>Lâmpadas, </a:t>
            </a:r>
            <a:r>
              <a:rPr lang="pt-PT" dirty="0" smtClean="0"/>
              <a:t/>
            </a:r>
            <a:br>
              <a:rPr lang="pt-PT" dirty="0" smtClean="0"/>
            </a:br>
            <a:r>
              <a:rPr lang="pt-PT" dirty="0" smtClean="0"/>
              <a:t/>
            </a:r>
            <a:br>
              <a:rPr lang="pt-PT" dirty="0" smtClean="0"/>
            </a:br>
            <a:r>
              <a:rPr lang="pt-PT" dirty="0" smtClean="0"/>
              <a:t/>
            </a:r>
            <a:br>
              <a:rPr lang="pt-PT" dirty="0" smtClean="0"/>
            </a:br>
            <a:endParaRPr lang="pt-PT" dirty="0"/>
          </a:p>
        </p:txBody>
      </p:sp>
      <p:sp>
        <p:nvSpPr>
          <p:cNvPr id="5" name="CaixaDeTexto 4"/>
          <p:cNvSpPr txBox="1"/>
          <p:nvPr/>
        </p:nvSpPr>
        <p:spPr>
          <a:xfrm>
            <a:off x="8215338" y="5857892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>
                <a:latin typeface="Comic Sans MS" pitchFamily="66" charset="0"/>
              </a:rPr>
              <a:t>10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8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8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http://www.valenaweb.com.br/o_portal/campanhas/imagens/reciclage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214290"/>
            <a:ext cx="6500826" cy="6500858"/>
          </a:xfrm>
          <a:prstGeom prst="rect">
            <a:avLst/>
          </a:prstGeom>
          <a:noFill/>
        </p:spPr>
      </p:pic>
      <p:sp>
        <p:nvSpPr>
          <p:cNvPr id="13" name="CaixaDeTexto 12"/>
          <p:cNvSpPr txBox="1"/>
          <p:nvPr/>
        </p:nvSpPr>
        <p:spPr>
          <a:xfrm>
            <a:off x="4572000" y="1857364"/>
            <a:ext cx="1428760" cy="3385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PT" sz="16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Trituração</a:t>
            </a:r>
            <a:endParaRPr lang="pt-PT" sz="1600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6143636" y="1785926"/>
            <a:ext cx="1785950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PT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Matéria-prima</a:t>
            </a:r>
            <a:endParaRPr lang="pt-PT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7358082" y="3000372"/>
            <a:ext cx="1571636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PT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Indústrias</a:t>
            </a:r>
          </a:p>
          <a:p>
            <a:r>
              <a:rPr lang="pt-PT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Vidreiras</a:t>
            </a:r>
            <a:endParaRPr lang="pt-PT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7643834" y="4714884"/>
            <a:ext cx="1714480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PT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Envasadores</a:t>
            </a:r>
            <a:endParaRPr lang="pt-PT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6500826" y="6072206"/>
            <a:ext cx="1714512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PT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Embalagens</a:t>
            </a:r>
            <a:endParaRPr lang="pt-PT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4286248" y="6286520"/>
            <a:ext cx="1928826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PT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Distribuição</a:t>
            </a:r>
            <a:endParaRPr lang="pt-PT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2928926" y="5643578"/>
            <a:ext cx="1785950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PT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Consumidores</a:t>
            </a:r>
            <a:endParaRPr lang="pt-PT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2714612" y="4071942"/>
            <a:ext cx="1071570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PT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Colecta</a:t>
            </a:r>
            <a:endParaRPr lang="pt-PT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2857488" y="2643182"/>
            <a:ext cx="2286016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PT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Limpeza e selecção</a:t>
            </a:r>
            <a:endParaRPr lang="pt-PT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2" name="Chamada oval 11"/>
          <p:cNvSpPr/>
          <p:nvPr/>
        </p:nvSpPr>
        <p:spPr>
          <a:xfrm>
            <a:off x="0" y="142852"/>
            <a:ext cx="2928958" cy="2143140"/>
          </a:xfrm>
          <a:prstGeom prst="wedgeEllipseCallout">
            <a:avLst>
              <a:gd name="adj1" fmla="val 50178"/>
              <a:gd name="adj2" fmla="val 52091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PT" sz="40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Ciclo do Vidro</a:t>
            </a:r>
            <a:endParaRPr lang="pt-PT" sz="4000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399032"/>
          </a:xfrm>
        </p:spPr>
        <p:txBody>
          <a:bodyPr>
            <a:normAutofit/>
          </a:bodyPr>
          <a:lstStyle/>
          <a:p>
            <a:r>
              <a:rPr lang="pt-PT" sz="4000" dirty="0" smtClean="0">
                <a:latin typeface="Comic Sans MS" pitchFamily="66" charset="0"/>
              </a:rPr>
              <a:t>Produtos Orgânicos </a:t>
            </a:r>
            <a:endParaRPr lang="pt-PT" sz="4000" dirty="0">
              <a:latin typeface="Comic Sans MS" pitchFamily="66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0" y="1500174"/>
            <a:ext cx="4929222" cy="4786346"/>
          </a:xfrm>
        </p:spPr>
        <p:txBody>
          <a:bodyPr>
            <a:normAutofit fontScale="92500" lnSpcReduction="20000"/>
          </a:bodyPr>
          <a:lstStyle/>
          <a:p>
            <a:r>
              <a:rPr lang="pt-PT" sz="2800" dirty="0" smtClean="0">
                <a:solidFill>
                  <a:srgbClr val="3EC7E2"/>
                </a:solidFill>
                <a:latin typeface="Comic Sans MS" pitchFamily="66" charset="0"/>
              </a:rPr>
              <a:t>Queres aprender a reciclar o teu lixo orgânico e fazer o teu próprio adubo?</a:t>
            </a:r>
          </a:p>
          <a:p>
            <a:pPr>
              <a:buNone/>
            </a:pPr>
            <a:r>
              <a:rPr lang="pt-PT" sz="2800" dirty="0" smtClean="0">
                <a:solidFill>
                  <a:srgbClr val="3EC7E2"/>
                </a:solidFill>
                <a:latin typeface="Comic Sans MS" pitchFamily="66" charset="0"/>
              </a:rPr>
              <a:t> Então está na altura de começares a fazer compostagem!</a:t>
            </a:r>
          </a:p>
          <a:p>
            <a:pPr>
              <a:buNone/>
            </a:pPr>
            <a:r>
              <a:rPr lang="pt-PT" sz="2800" dirty="0" smtClean="0">
                <a:solidFill>
                  <a:srgbClr val="3EC7E2"/>
                </a:solidFill>
                <a:latin typeface="Comic Sans MS" pitchFamily="66" charset="0"/>
              </a:rPr>
              <a:t>Mas o que é o lixo orgânico?</a:t>
            </a:r>
          </a:p>
          <a:p>
            <a:pPr>
              <a:buNone/>
            </a:pPr>
            <a:r>
              <a:rPr lang="pt-PT" sz="2800" dirty="0" smtClean="0">
                <a:solidFill>
                  <a:srgbClr val="3EC7E2"/>
                </a:solidFill>
                <a:latin typeface="Comic Sans MS" pitchFamily="66" charset="0"/>
              </a:rPr>
              <a:t>O lixo orgânico é a reciclagem de determinados restos alimentares.</a:t>
            </a:r>
          </a:p>
          <a:p>
            <a:pPr>
              <a:buNone/>
            </a:pPr>
            <a:r>
              <a:rPr lang="pt-PT" sz="2800" dirty="0" smtClean="0">
                <a:solidFill>
                  <a:srgbClr val="3EC7E2"/>
                </a:solidFill>
                <a:latin typeface="Comic Sans MS" pitchFamily="66" charset="0"/>
              </a:rPr>
              <a:t>Aqui estão os passos que deves seguir:</a:t>
            </a:r>
          </a:p>
          <a:p>
            <a:pPr>
              <a:buNone/>
            </a:pPr>
            <a:r>
              <a:rPr lang="pt-PT" dirty="0" smtClean="0">
                <a:solidFill>
                  <a:srgbClr val="3EC7E2"/>
                </a:solidFill>
                <a:latin typeface="Comic Sans MS" pitchFamily="66" charset="0"/>
              </a:rPr>
              <a:t> </a:t>
            </a:r>
            <a:endParaRPr lang="pt-PT" dirty="0">
              <a:solidFill>
                <a:srgbClr val="3EC7E2"/>
              </a:solidFill>
              <a:latin typeface="Comic Sans MS" pitchFamily="66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4929190" y="2071678"/>
            <a:ext cx="407196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dirty="0" smtClean="0">
                <a:latin typeface="Comic Sans MS" pitchFamily="66" charset="0"/>
              </a:rPr>
              <a:t> Primeiro deves de arranjar uma espécie de bidão para depositar o teu lixo orgânico;</a:t>
            </a:r>
          </a:p>
          <a:p>
            <a:r>
              <a:rPr lang="pt-PT" sz="2400" dirty="0" smtClean="0">
                <a:latin typeface="Comic Sans MS" pitchFamily="66" charset="0"/>
              </a:rPr>
              <a:t> De seguida deves procurar saber o que podes colocar no interior do teu compostor (bidão);</a:t>
            </a:r>
          </a:p>
          <a:p>
            <a:r>
              <a:rPr lang="pt-PT" sz="2400" dirty="0" smtClean="0">
                <a:latin typeface="Comic Sans MS" pitchFamily="66" charset="0"/>
              </a:rPr>
              <a:t> Por último deves esperar que o teu lixo orgânico se transforme em adubo;</a:t>
            </a:r>
            <a:endParaRPr lang="pt-PT" sz="2400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399032"/>
          </a:xfrm>
        </p:spPr>
        <p:txBody>
          <a:bodyPr/>
          <a:lstStyle/>
          <a:p>
            <a:r>
              <a:rPr lang="pt-PT" dirty="0" smtClean="0">
                <a:latin typeface="Comic Sans MS" pitchFamily="66" charset="0"/>
              </a:rPr>
              <a:t>Índice</a:t>
            </a:r>
            <a:endParaRPr lang="pt-PT" dirty="0">
              <a:latin typeface="Comic Sans MS" pitchFamily="66" charset="0"/>
            </a:endParaRPr>
          </a:p>
        </p:txBody>
      </p:sp>
      <p:sp>
        <p:nvSpPr>
          <p:cNvPr id="8" name="Marcador de Posição de Conteúdo 7"/>
          <p:cNvSpPr>
            <a:spLocks noGrp="1"/>
          </p:cNvSpPr>
          <p:nvPr>
            <p:ph idx="1"/>
          </p:nvPr>
        </p:nvSpPr>
        <p:spPr>
          <a:xfrm>
            <a:off x="357158" y="1357298"/>
            <a:ext cx="8229600" cy="5143536"/>
          </a:xfrm>
        </p:spPr>
        <p:txBody>
          <a:bodyPr>
            <a:normAutofit fontScale="85000" lnSpcReduction="20000"/>
          </a:bodyPr>
          <a:lstStyle/>
          <a:p>
            <a:r>
              <a:rPr lang="pt-PT" dirty="0" smtClean="0">
                <a:latin typeface="Comic Sans MS" pitchFamily="66" charset="0"/>
              </a:rPr>
              <a:t>Introdução</a:t>
            </a:r>
          </a:p>
          <a:p>
            <a:r>
              <a:rPr lang="pt-PT" dirty="0" smtClean="0">
                <a:latin typeface="Comic Sans MS" pitchFamily="66" charset="0"/>
              </a:rPr>
              <a:t>O que é a Pirataria?</a:t>
            </a:r>
          </a:p>
          <a:p>
            <a:r>
              <a:rPr lang="pt-PT" dirty="0" smtClean="0">
                <a:latin typeface="Comic Sans MS" pitchFamily="66" charset="0"/>
              </a:rPr>
              <a:t>Os Produtos mais pirateados</a:t>
            </a:r>
          </a:p>
          <a:p>
            <a:r>
              <a:rPr lang="pt-PT" dirty="0" smtClean="0">
                <a:latin typeface="Comic Sans MS" pitchFamily="66" charset="0"/>
              </a:rPr>
              <a:t>Objectos prejudiciais a saúde</a:t>
            </a:r>
          </a:p>
          <a:p>
            <a:r>
              <a:rPr lang="pt-PT" dirty="0" smtClean="0">
                <a:latin typeface="Comic Sans MS" pitchFamily="66" charset="0"/>
              </a:rPr>
              <a:t>Como reciclar?</a:t>
            </a:r>
          </a:p>
          <a:p>
            <a:r>
              <a:rPr lang="pt-PT" dirty="0" smtClean="0">
                <a:latin typeface="Comic Sans MS" pitchFamily="66" charset="0"/>
              </a:rPr>
              <a:t>Produtos domésticos recicláveis e não recicláveis </a:t>
            </a:r>
          </a:p>
          <a:p>
            <a:pPr>
              <a:buNone/>
            </a:pPr>
            <a:r>
              <a:rPr lang="pt-PT" dirty="0" smtClean="0">
                <a:latin typeface="Comic Sans MS" pitchFamily="66" charset="0"/>
              </a:rPr>
              <a:t>           Papel reciclável </a:t>
            </a:r>
          </a:p>
          <a:p>
            <a:pPr>
              <a:buNone/>
            </a:pPr>
            <a:r>
              <a:rPr lang="pt-PT" dirty="0" smtClean="0">
                <a:latin typeface="Comic Sans MS" pitchFamily="66" charset="0"/>
              </a:rPr>
              <a:t>           Papel não reciclável</a:t>
            </a:r>
          </a:p>
          <a:p>
            <a:pPr>
              <a:buNone/>
            </a:pPr>
            <a:r>
              <a:rPr lang="pt-PT" dirty="0" smtClean="0">
                <a:latin typeface="Comic Sans MS" pitchFamily="66" charset="0"/>
              </a:rPr>
              <a:t>           Plástico reciclável</a:t>
            </a:r>
          </a:p>
          <a:p>
            <a:pPr>
              <a:buNone/>
            </a:pPr>
            <a:r>
              <a:rPr lang="pt-PT" dirty="0" smtClean="0">
                <a:latin typeface="Comic Sans MS" pitchFamily="66" charset="0"/>
              </a:rPr>
              <a:t>           Plástico não reciclável</a:t>
            </a:r>
          </a:p>
          <a:p>
            <a:pPr>
              <a:buNone/>
            </a:pPr>
            <a:r>
              <a:rPr lang="pt-PT" dirty="0" smtClean="0">
                <a:latin typeface="Comic Sans MS" pitchFamily="66" charset="0"/>
              </a:rPr>
              <a:t>           Vidro reciclável</a:t>
            </a:r>
          </a:p>
          <a:p>
            <a:pPr>
              <a:buNone/>
            </a:pPr>
            <a:r>
              <a:rPr lang="pt-PT" dirty="0" smtClean="0">
                <a:latin typeface="Comic Sans MS" pitchFamily="66" charset="0"/>
              </a:rPr>
              <a:t>           Vidro não reciclável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42844" y="142852"/>
            <a:ext cx="8229600" cy="1399032"/>
          </a:xfrm>
        </p:spPr>
        <p:txBody>
          <a:bodyPr/>
          <a:lstStyle/>
          <a:p>
            <a:r>
              <a:rPr lang="pt-PT" b="1" dirty="0" smtClean="0">
                <a:solidFill>
                  <a:schemeClr val="tx2">
                    <a:lumMod val="50000"/>
                  </a:schemeClr>
                </a:solidFill>
                <a:effectLst/>
                <a:latin typeface="Comic Sans MS" pitchFamily="66" charset="0"/>
              </a:rPr>
              <a:t>O que deves meter no teu compostor?</a:t>
            </a:r>
            <a:endParaRPr lang="pt-PT" b="1" dirty="0">
              <a:solidFill>
                <a:schemeClr val="tx2">
                  <a:lumMod val="50000"/>
                </a:schemeClr>
              </a:solidFill>
              <a:effectLst/>
              <a:latin typeface="Comic Sans MS" pitchFamily="66" charset="0"/>
            </a:endParaRPr>
          </a:p>
        </p:txBody>
      </p:sp>
      <p:sp>
        <p:nvSpPr>
          <p:cNvPr id="6" name="Marcador de Posição de Conteúdo 5"/>
          <p:cNvSpPr>
            <a:spLocks noGrp="1"/>
          </p:cNvSpPr>
          <p:nvPr>
            <p:ph sz="half" idx="1"/>
          </p:nvPr>
        </p:nvSpPr>
        <p:spPr>
          <a:xfrm>
            <a:off x="428596" y="1571612"/>
            <a:ext cx="8115328" cy="4429156"/>
          </a:xfrm>
        </p:spPr>
        <p:txBody>
          <a:bodyPr>
            <a:normAutofit/>
          </a:bodyPr>
          <a:lstStyle/>
          <a:p>
            <a:r>
              <a:rPr lang="pt-PT" sz="2400" dirty="0" smtClean="0">
                <a:latin typeface="Comic Sans MS" pitchFamily="66" charset="0"/>
              </a:rPr>
              <a:t>Deves meter restos de fruta, de hortaliça, legumes, cereais; borra de café, saquinhos de chá, flores, pão, cascas de ovos…</a:t>
            </a:r>
          </a:p>
          <a:p>
            <a:endParaRPr lang="pt-PT" sz="2400" dirty="0" smtClean="0">
              <a:latin typeface="Comic Sans MS" pitchFamily="66" charset="0"/>
            </a:endParaRPr>
          </a:p>
          <a:p>
            <a:endParaRPr lang="pt-PT" sz="2400" dirty="0" smtClean="0">
              <a:latin typeface="Comic Sans MS" pitchFamily="66" charset="0"/>
            </a:endParaRPr>
          </a:p>
          <a:p>
            <a:endParaRPr lang="pt-PT" sz="2400" dirty="0" smtClean="0">
              <a:latin typeface="Comic Sans MS" pitchFamily="66" charset="0"/>
            </a:endParaRPr>
          </a:p>
          <a:p>
            <a:pPr>
              <a:buNone/>
            </a:pPr>
            <a:endParaRPr lang="pt-PT" sz="2400" dirty="0" smtClean="0">
              <a:latin typeface="Comic Sans MS" pitchFamily="66" charset="0"/>
            </a:endParaRPr>
          </a:p>
          <a:p>
            <a:pPr>
              <a:buNone/>
            </a:pPr>
            <a:endParaRPr lang="pt-PT" sz="2400" dirty="0">
              <a:latin typeface="Comic Sans MS" pitchFamily="66" charset="0"/>
            </a:endParaRPr>
          </a:p>
        </p:txBody>
      </p:sp>
      <p:sp>
        <p:nvSpPr>
          <p:cNvPr id="10" name="Marcador de Posição de Conteúdo 9"/>
          <p:cNvSpPr>
            <a:spLocks noGrp="1"/>
          </p:cNvSpPr>
          <p:nvPr>
            <p:ph sz="half" idx="2"/>
          </p:nvPr>
        </p:nvSpPr>
        <p:spPr>
          <a:xfrm>
            <a:off x="857224" y="3857628"/>
            <a:ext cx="8001056" cy="1785950"/>
          </a:xfrm>
        </p:spPr>
        <p:txBody>
          <a:bodyPr>
            <a:noAutofit/>
          </a:bodyPr>
          <a:lstStyle/>
          <a:p>
            <a:r>
              <a:rPr lang="pt-PT" sz="2400" dirty="0" smtClean="0">
                <a:latin typeface="Comic Sans MS" pitchFamily="66" charset="0"/>
              </a:rPr>
              <a:t>Deves evitar meter no teu compostor ossos, espinhas, conchas, marisco óleos, gorduras lacticínios, excrementos e materiais que não são orgânicos tais como:</a:t>
            </a:r>
          </a:p>
          <a:p>
            <a:r>
              <a:rPr lang="pt-PT" sz="2400" dirty="0" smtClean="0">
                <a:latin typeface="Comic Sans MS" pitchFamily="66" charset="0"/>
              </a:rPr>
              <a:t>Vidro;</a:t>
            </a:r>
          </a:p>
          <a:p>
            <a:r>
              <a:rPr lang="pt-PT" sz="2400" dirty="0" smtClean="0">
                <a:latin typeface="Comic Sans MS" pitchFamily="66" charset="0"/>
              </a:rPr>
              <a:t>Plástico;</a:t>
            </a:r>
          </a:p>
          <a:p>
            <a:r>
              <a:rPr lang="pt-PT" sz="2400" dirty="0" smtClean="0">
                <a:latin typeface="Comic Sans MS" pitchFamily="66" charset="0"/>
              </a:rPr>
              <a:t>Metal;</a:t>
            </a:r>
            <a:endParaRPr lang="pt-PT" sz="2400" dirty="0">
              <a:latin typeface="Comic Sans MS" pitchFamily="66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428596" y="2714620"/>
            <a:ext cx="800105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6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O que deves evitar meter no teu compostor?</a:t>
            </a:r>
          </a:p>
          <a:p>
            <a:endParaRPr lang="pt-PT" sz="3600" dirty="0" smtClean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  <a:p>
            <a:endParaRPr lang="pt-PT" sz="3600" dirty="0" smtClean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  <a:p>
            <a:endParaRPr lang="pt-PT" sz="3600" dirty="0" smtClean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  <a:p>
            <a:endParaRPr lang="pt-PT" sz="36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cm-seixal.pt/compostagem/oquee/imagens/ciclo_mat_organic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40408" y="785794"/>
            <a:ext cx="6803592" cy="6072206"/>
          </a:xfrm>
          <a:prstGeom prst="rect">
            <a:avLst/>
          </a:prstGeom>
          <a:noFill/>
        </p:spPr>
      </p:pic>
      <p:sp>
        <p:nvSpPr>
          <p:cNvPr id="8" name="Chamada oval 7"/>
          <p:cNvSpPr/>
          <p:nvPr/>
        </p:nvSpPr>
        <p:spPr>
          <a:xfrm>
            <a:off x="0" y="0"/>
            <a:ext cx="3786182" cy="2143116"/>
          </a:xfrm>
          <a:prstGeom prst="wedgeEllipseCallout">
            <a:avLst>
              <a:gd name="adj1" fmla="val 43099"/>
              <a:gd name="adj2" fmla="val 57596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PT" sz="38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O ciclo da Matéria Prima</a:t>
            </a:r>
            <a:endParaRPr lang="pt-PT" sz="3800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>
                <a:latin typeface="Comic Sans MS" pitchFamily="66" charset="0"/>
              </a:rPr>
              <a:t>Vantagens da Reciclagem</a:t>
            </a:r>
            <a:endParaRPr lang="pt-PT" dirty="0">
              <a:latin typeface="Comic Sans MS" pitchFamily="66" charset="0"/>
            </a:endParaRPr>
          </a:p>
        </p:txBody>
      </p:sp>
      <p:sp>
        <p:nvSpPr>
          <p:cNvPr id="4" name="Marcador de Posição de Conteúdo 3"/>
          <p:cNvSpPr>
            <a:spLocks noGrp="1"/>
          </p:cNvSpPr>
          <p:nvPr>
            <p:ph idx="1"/>
          </p:nvPr>
        </p:nvSpPr>
        <p:spPr>
          <a:xfrm>
            <a:off x="357158" y="1500174"/>
            <a:ext cx="8229600" cy="4572000"/>
          </a:xfrm>
        </p:spPr>
        <p:txBody>
          <a:bodyPr>
            <a:normAutofit/>
          </a:bodyPr>
          <a:lstStyle/>
          <a:p>
            <a:r>
              <a:rPr lang="pt-PT" sz="2400" dirty="0" smtClean="0">
                <a:latin typeface="Comic Sans MS" pitchFamily="66" charset="0"/>
              </a:rPr>
              <a:t>Poupança de matérias-primas;</a:t>
            </a:r>
          </a:p>
          <a:p>
            <a:r>
              <a:rPr lang="pt-PT" sz="2400" dirty="0" smtClean="0">
                <a:latin typeface="Comic Sans MS" pitchFamily="66" charset="0"/>
              </a:rPr>
              <a:t>Contribuição para um melhor ambiente;</a:t>
            </a:r>
          </a:p>
          <a:p>
            <a:r>
              <a:rPr lang="pt-PT" sz="2400" dirty="0" smtClean="0">
                <a:latin typeface="Comic Sans MS" pitchFamily="66" charset="0"/>
              </a:rPr>
              <a:t>Origem de novas embalagens;</a:t>
            </a:r>
          </a:p>
          <a:p>
            <a:endParaRPr lang="pt-PT" sz="2400" dirty="0">
              <a:latin typeface="Comic Sans MS" pitchFamily="66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8393901" y="5929330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>
                <a:latin typeface="Comic Sans MS" pitchFamily="66" charset="0"/>
              </a:rPr>
              <a:t>11</a:t>
            </a:r>
            <a:endParaRPr lang="pt-PT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>
                <a:latin typeface="Comic Sans MS" pitchFamily="66" charset="0"/>
              </a:rPr>
              <a:t>Como podem as fábricas melhorar o ambiente?</a:t>
            </a:r>
            <a:br>
              <a:rPr lang="pt-PT" dirty="0" smtClean="0">
                <a:latin typeface="Comic Sans MS" pitchFamily="66" charset="0"/>
              </a:rPr>
            </a:br>
            <a:endParaRPr lang="pt-PT" dirty="0">
              <a:latin typeface="Comic Sans MS" pitchFamily="66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t-PT" dirty="0" smtClean="0">
                <a:latin typeface="Comic Sans MS" pitchFamily="66" charset="0"/>
              </a:rPr>
              <a:t>As Fábricas podem melhorar o ambiente deixando de deitar lixo para os rios.</a:t>
            </a:r>
          </a:p>
          <a:p>
            <a:r>
              <a:rPr lang="pt-PT" dirty="0" smtClean="0">
                <a:latin typeface="Comic Sans MS" pitchFamily="66" charset="0"/>
              </a:rPr>
              <a:t>  Diminuindo o número de gases tóxicos enviados para a atmosfera. </a:t>
            </a:r>
            <a:endParaRPr lang="pt-PT" dirty="0">
              <a:latin typeface="Comic Sans MS" pitchFamily="66" charset="0"/>
            </a:endParaRPr>
          </a:p>
        </p:txBody>
      </p:sp>
      <p:pic>
        <p:nvPicPr>
          <p:cNvPr id="6146" name="Picture 2" descr="http://campus.fct.unl.pt/afr/ipa_0102/grupo0181_ar/acor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1857364"/>
            <a:ext cx="3786214" cy="2879537"/>
          </a:xfrm>
          <a:prstGeom prst="rect">
            <a:avLst/>
          </a:prstGeom>
          <a:noFill/>
        </p:spPr>
      </p:pic>
      <p:sp>
        <p:nvSpPr>
          <p:cNvPr id="5" name="CaixaDeTexto 4"/>
          <p:cNvSpPr txBox="1"/>
          <p:nvPr/>
        </p:nvSpPr>
        <p:spPr>
          <a:xfrm>
            <a:off x="8072462" y="600076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>
                <a:latin typeface="Comic Sans MS" pitchFamily="66" charset="0"/>
              </a:rPr>
              <a:t>12</a:t>
            </a:r>
            <a:endParaRPr lang="pt-PT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399032"/>
          </a:xfrm>
        </p:spPr>
        <p:txBody>
          <a:bodyPr/>
          <a:lstStyle/>
          <a:p>
            <a:r>
              <a:rPr lang="pt-PT" dirty="0" smtClean="0">
                <a:latin typeface="Comic Sans MS" pitchFamily="66" charset="0"/>
              </a:rPr>
              <a:t>Rios</a:t>
            </a:r>
            <a:r>
              <a:rPr lang="pt-PT" dirty="0" smtClean="0"/>
              <a:t> </a:t>
            </a:r>
            <a:r>
              <a:rPr lang="pt-PT" dirty="0" smtClean="0">
                <a:latin typeface="Comic Sans MS" pitchFamily="66" charset="0"/>
              </a:rPr>
              <a:t>Portugueses</a:t>
            </a:r>
            <a:r>
              <a:rPr lang="pt-PT" dirty="0" smtClean="0"/>
              <a:t> </a:t>
            </a:r>
            <a:r>
              <a:rPr lang="pt-PT" dirty="0" smtClean="0">
                <a:latin typeface="Comic Sans MS" pitchFamily="66" charset="0"/>
              </a:rPr>
              <a:t>Poluídos</a:t>
            </a:r>
            <a:r>
              <a:rPr lang="pt-PT" dirty="0" smtClean="0"/>
              <a:t> 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142844" y="1643050"/>
            <a:ext cx="5472122" cy="4714907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pt-PT" dirty="0" smtClean="0">
              <a:latin typeface="Comic Sans MS" pitchFamily="66" charset="0"/>
            </a:endParaRPr>
          </a:p>
          <a:p>
            <a:r>
              <a:rPr lang="pt-PT" sz="3100" dirty="0" smtClean="0">
                <a:latin typeface="Comic Sans MS" pitchFamily="66" charset="0"/>
              </a:rPr>
              <a:t>Segundo uma reportagem elaborada pelo jornal "A Capital", os rios portugueses são os mais poluídos da Europa.</a:t>
            </a:r>
          </a:p>
          <a:p>
            <a:r>
              <a:rPr lang="pt-PT" sz="3100" dirty="0" smtClean="0">
                <a:latin typeface="Comic Sans MS" pitchFamily="66" charset="0"/>
              </a:rPr>
              <a:t> Cinquenta e oito porcento das unidades industriais existentes no nosso país executam descargas de esgotos sem qualquer tratamento em águas fluviais.</a:t>
            </a:r>
          </a:p>
          <a:p>
            <a:r>
              <a:rPr lang="pt-PT" sz="3100" dirty="0" smtClean="0">
                <a:latin typeface="Comic Sans MS" pitchFamily="66" charset="0"/>
              </a:rPr>
              <a:t>Alguns dos rios mais poluídos em Portugal são o Ave e Douro. Estes rios recebem os esgotos por tratar de 146 e 397 empresas.</a:t>
            </a:r>
          </a:p>
          <a:p>
            <a:endParaRPr lang="pt-PT" dirty="0"/>
          </a:p>
        </p:txBody>
      </p:sp>
      <p:pic>
        <p:nvPicPr>
          <p:cNvPr id="34818" name="Picture 2" descr="http://2.bp.blogspot.com/_Txf4cIITiWE/SzpQuHmNeHI/AAAAAAAAAvY/-JaLBpEmr64/s320/%7BCF40FF75-BE5E-4562-912F-E16B54D38EEF%7D_rio_poluido_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84" y="1428736"/>
            <a:ext cx="2952771" cy="2214578"/>
          </a:xfrm>
          <a:prstGeom prst="rect">
            <a:avLst/>
          </a:prstGeom>
          <a:noFill/>
        </p:spPr>
      </p:pic>
      <p:pic>
        <p:nvPicPr>
          <p:cNvPr id="34820" name="Picture 4" descr="http://www.ecodebate.com.br/foto/manancial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2132" y="4071942"/>
            <a:ext cx="3357554" cy="2238369"/>
          </a:xfrm>
          <a:prstGeom prst="rect">
            <a:avLst/>
          </a:prstGeom>
          <a:noFill/>
        </p:spPr>
      </p:pic>
      <p:sp>
        <p:nvSpPr>
          <p:cNvPr id="6" name="CaixaDeTexto 5"/>
          <p:cNvSpPr txBox="1"/>
          <p:nvPr/>
        </p:nvSpPr>
        <p:spPr>
          <a:xfrm>
            <a:off x="8215306" y="6286520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>
                <a:latin typeface="Comic Sans MS" pitchFamily="66" charset="0"/>
              </a:rPr>
              <a:t>13</a:t>
            </a:r>
            <a:endParaRPr lang="pt-PT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>
                <a:latin typeface="Comic Sans MS" pitchFamily="66" charset="0"/>
              </a:rPr>
              <a:t>Protector Solar</a:t>
            </a:r>
            <a:endParaRPr lang="pt-PT" dirty="0">
              <a:latin typeface="Comic Sans MS" pitchFamily="66" charset="0"/>
            </a:endParaRPr>
          </a:p>
        </p:txBody>
      </p:sp>
      <p:sp>
        <p:nvSpPr>
          <p:cNvPr id="6" name="Marcador de Posição de Conteúdo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PT" sz="2400" dirty="0" smtClean="0">
                <a:latin typeface="Comic Sans MS" pitchFamily="66" charset="0"/>
              </a:rPr>
              <a:t>Em excesso, o sol pode ser muito prejudicial. Mas, se se souber proteger bem a sua pele, poderá ter  benefícios sem grandes motivos de preocupação.</a:t>
            </a:r>
          </a:p>
          <a:p>
            <a:r>
              <a:rPr lang="pt-PT" sz="2400" dirty="0" smtClean="0">
                <a:latin typeface="Comic Sans MS" pitchFamily="66" charset="0"/>
              </a:rPr>
              <a:t>De acordo com o seu fototipo (tipo de pele), descubra qual o índice de protecção, também denominado Factor de Protecção Solar (FPS) indicado para a sua pele.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7215206" y="521495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>
                <a:latin typeface="Comic Sans MS" pitchFamily="66" charset="0"/>
              </a:rPr>
              <a:t>14</a:t>
            </a:r>
            <a:endParaRPr lang="pt-PT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94105" y="-142504"/>
            <a:ext cx="8229600" cy="1399032"/>
          </a:xfrm>
        </p:spPr>
        <p:txBody>
          <a:bodyPr/>
          <a:lstStyle/>
          <a:p>
            <a:r>
              <a:rPr lang="pt-PT" sz="2800" dirty="0" smtClean="0">
                <a:latin typeface="Comic Sans MS" pitchFamily="66" charset="0"/>
              </a:rPr>
              <a:t>Qual o </a:t>
            </a:r>
            <a:r>
              <a:rPr lang="pt-PT" sz="2800" dirty="0" smtClean="0">
                <a:latin typeface="Comic Sans MS" pitchFamily="66" charset="0"/>
              </a:rPr>
              <a:t>protector solar </a:t>
            </a:r>
            <a:r>
              <a:rPr lang="pt-PT" sz="2800" dirty="0" smtClean="0">
                <a:latin typeface="Comic Sans MS" pitchFamily="66" charset="0"/>
              </a:rPr>
              <a:t>adequado para a tua pele?</a:t>
            </a:r>
            <a:endParaRPr lang="pt-PT" sz="2800" dirty="0">
              <a:latin typeface="Comic Sans MS" pitchFamily="66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/>
        </p:nvGraphicFramePr>
        <p:xfrm>
          <a:off x="297781" y="1048540"/>
          <a:ext cx="8572528" cy="53108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64"/>
                <a:gridCol w="4286264"/>
              </a:tblGrid>
              <a:tr h="294322">
                <a:tc>
                  <a:txBody>
                    <a:bodyPr/>
                    <a:lstStyle/>
                    <a:p>
                      <a:r>
                        <a:rPr lang="pt-PT" dirty="0" smtClean="0">
                          <a:latin typeface="Comic Sans MS" pitchFamily="66" charset="0"/>
                        </a:rPr>
                        <a:t>Características</a:t>
                      </a:r>
                      <a:endParaRPr lang="pt-PT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>
                          <a:latin typeface="Comic Sans MS" pitchFamily="66" charset="0"/>
                        </a:rPr>
                        <a:t>Protector</a:t>
                      </a:r>
                      <a:endParaRPr lang="pt-PT" dirty="0" smtClean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1085346">
                <a:tc>
                  <a:txBody>
                    <a:bodyPr/>
                    <a:lstStyle/>
                    <a:p>
                      <a:r>
                        <a:rPr lang="pt-PT" sz="1400" dirty="0" smtClean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Pele que se queima com facilidade mas não se bronzeia </a:t>
                      </a:r>
                      <a:r>
                        <a:rPr lang="pt-PT" sz="1400" dirty="0" smtClean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;</a:t>
                      </a:r>
                      <a:endParaRPr lang="pt-PT" sz="1400" dirty="0" smtClean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  <a:p>
                      <a:r>
                        <a:rPr lang="pt-PT" sz="1400" dirty="0" smtClean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Cabelo </a:t>
                      </a:r>
                      <a:r>
                        <a:rPr lang="pt-PT" sz="1400" dirty="0" smtClean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louro; </a:t>
                      </a:r>
                      <a:endParaRPr lang="pt-PT" sz="1400" dirty="0" smtClean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  <a:p>
                      <a:r>
                        <a:rPr lang="pt-PT" sz="1400" dirty="0" smtClean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Sardas;</a:t>
                      </a:r>
                      <a:endParaRPr lang="pt-PT" sz="1400" dirty="0" smtClean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  <a:p>
                      <a:endParaRPr lang="pt-PT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400" dirty="0" smtClean="0">
                          <a:latin typeface="Comic Sans MS" pitchFamily="66" charset="0"/>
                        </a:rPr>
                        <a:t>Protecção</a:t>
                      </a:r>
                      <a:r>
                        <a:rPr lang="pt-PT" sz="1400" baseline="0" dirty="0" smtClean="0">
                          <a:latin typeface="Comic Sans MS" pitchFamily="66" charset="0"/>
                        </a:rPr>
                        <a:t> alta – 50+;</a:t>
                      </a:r>
                      <a:endParaRPr lang="pt-PT" sz="14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1145284">
                <a:tc>
                  <a:txBody>
                    <a:bodyPr/>
                    <a:lstStyle/>
                    <a:p>
                      <a:r>
                        <a:rPr lang="pt-PT" sz="1400" dirty="0" smtClean="0">
                          <a:latin typeface="Comic Sans MS" pitchFamily="66" charset="0"/>
                        </a:rPr>
                        <a:t>Pele clara que se consegue bronzear pouco;</a:t>
                      </a:r>
                    </a:p>
                    <a:p>
                      <a:r>
                        <a:rPr lang="pt-PT" sz="1400" dirty="0" smtClean="0">
                          <a:latin typeface="Comic Sans MS" pitchFamily="66" charset="0"/>
                        </a:rPr>
                        <a:t>Olhos azuis;</a:t>
                      </a:r>
                    </a:p>
                    <a:p>
                      <a:r>
                        <a:rPr lang="pt-PT" sz="1400" dirty="0" smtClean="0">
                          <a:latin typeface="Comic Sans MS" pitchFamily="66" charset="0"/>
                        </a:rPr>
                        <a:t>Cabelos louros ou castanhos;</a:t>
                      </a:r>
                    </a:p>
                    <a:p>
                      <a:endParaRPr lang="pt-PT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400" dirty="0" smtClean="0">
                          <a:latin typeface="Comic Sans MS" pitchFamily="66" charset="0"/>
                        </a:rPr>
                        <a:t>Protecção</a:t>
                      </a:r>
                      <a:r>
                        <a:rPr lang="pt-PT" sz="1400" baseline="0" dirty="0" smtClean="0">
                          <a:latin typeface="Comic Sans MS" pitchFamily="66" charset="0"/>
                        </a:rPr>
                        <a:t> alta – 25 a 50;</a:t>
                      </a:r>
                      <a:endParaRPr lang="pt-PT" sz="14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1074932">
                <a:tc>
                  <a:txBody>
                    <a:bodyPr/>
                    <a:lstStyle/>
                    <a:p>
                      <a:r>
                        <a:rPr lang="pt-PT" sz="1400" dirty="0" smtClean="0">
                          <a:latin typeface="Comic Sans MS" pitchFamily="66" charset="0"/>
                        </a:rPr>
                        <a:t>Pele morena que se bronzeia com facilidade; </a:t>
                      </a:r>
                    </a:p>
                    <a:p>
                      <a:r>
                        <a:rPr lang="pt-PT" sz="1400" dirty="0" smtClean="0">
                          <a:latin typeface="Comic Sans MS" pitchFamily="66" charset="0"/>
                        </a:rPr>
                        <a:t>Olhos castanhos ou verdes; </a:t>
                      </a:r>
                    </a:p>
                    <a:p>
                      <a:r>
                        <a:rPr lang="pt-PT" sz="1400" dirty="0" smtClean="0">
                          <a:latin typeface="Comic Sans MS" pitchFamily="66" charset="0"/>
                        </a:rPr>
                        <a:t>Cabelo preto; </a:t>
                      </a:r>
                    </a:p>
                    <a:p>
                      <a:endParaRPr lang="pt-PT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400" dirty="0" smtClean="0">
                          <a:latin typeface="Comic Sans MS" pitchFamily="66" charset="0"/>
                        </a:rPr>
                        <a:t>Protecção média –</a:t>
                      </a:r>
                      <a:r>
                        <a:rPr lang="pt-PT" sz="1400" baseline="0" dirty="0" smtClean="0">
                          <a:latin typeface="Comic Sans MS" pitchFamily="66" charset="0"/>
                        </a:rPr>
                        <a:t> 20;</a:t>
                      </a:r>
                      <a:endParaRPr lang="pt-PT" sz="14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1566670">
                <a:tc>
                  <a:txBody>
                    <a:bodyPr/>
                    <a:lstStyle/>
                    <a:p>
                      <a:r>
                        <a:rPr lang="pt-PT" sz="1400" dirty="0" smtClean="0">
                          <a:latin typeface="Comic Sans MS" pitchFamily="66" charset="0"/>
                        </a:rPr>
                        <a:t>Pele que se bronzeia rápida e intensamente, com facilidade, e raramente fica queimada;</a:t>
                      </a:r>
                    </a:p>
                    <a:p>
                      <a:r>
                        <a:rPr lang="pt-PT" sz="1400" dirty="0" smtClean="0">
                          <a:latin typeface="Comic Sans MS" pitchFamily="66" charset="0"/>
                        </a:rPr>
                        <a:t>Olhos castanhos; </a:t>
                      </a:r>
                    </a:p>
                    <a:p>
                      <a:r>
                        <a:rPr lang="pt-PT" sz="1400" dirty="0" smtClean="0">
                          <a:latin typeface="Comic Sans MS" pitchFamily="66" charset="0"/>
                        </a:rPr>
                        <a:t>Cabelo preto;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400" dirty="0" smtClean="0">
                          <a:latin typeface="Comic Sans MS" pitchFamily="66" charset="0"/>
                        </a:rPr>
                        <a:t>Protecção</a:t>
                      </a:r>
                      <a:r>
                        <a:rPr lang="pt-PT" sz="1400" baseline="0" dirty="0" smtClean="0">
                          <a:latin typeface="Comic Sans MS" pitchFamily="66" charset="0"/>
                        </a:rPr>
                        <a:t> média-15;</a:t>
                      </a:r>
                      <a:endParaRPr lang="pt-PT" sz="14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8429652" y="635795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>
                <a:latin typeface="Comic Sans MS" pitchFamily="66" charset="0"/>
              </a:rPr>
              <a:t>15</a:t>
            </a:r>
            <a:endParaRPr lang="pt-PT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399032"/>
          </a:xfrm>
        </p:spPr>
        <p:txBody>
          <a:bodyPr/>
          <a:lstStyle/>
          <a:p>
            <a:r>
              <a:rPr lang="pt-PT" dirty="0" smtClean="0">
                <a:latin typeface="Comic Sans MS" pitchFamily="66" charset="0"/>
              </a:rPr>
              <a:t>Netgrafia:</a:t>
            </a:r>
            <a:endParaRPr lang="pt-PT" dirty="0">
              <a:latin typeface="Comic Sans MS" pitchFamily="66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71472" y="1071546"/>
            <a:ext cx="8072494" cy="5572164"/>
          </a:xfrm>
        </p:spPr>
        <p:txBody>
          <a:bodyPr>
            <a:normAutofit fontScale="85000" lnSpcReduction="10000"/>
          </a:bodyPr>
          <a:lstStyle/>
          <a:p>
            <a:r>
              <a:rPr lang="pt-PT" sz="1900" dirty="0" smtClean="0">
                <a:latin typeface="Comic Sans MS" pitchFamily="66" charset="0"/>
              </a:rPr>
              <a:t>http://jpn.icicom.up.pt/2009/01/06/telemoveis_podem_ter_efeitos_prejudiciais_nas_criancas.html</a:t>
            </a:r>
          </a:p>
          <a:p>
            <a:r>
              <a:rPr lang="pt-PT" sz="1900" dirty="0" smtClean="0">
                <a:latin typeface="Comic Sans MS" pitchFamily="66" charset="0"/>
              </a:rPr>
              <a:t>http://www.sindiconet.com.br/1438/informese/guias-sindiconet/coleta-seletiva/reciclaveis-e-nao-reciclaveis</a:t>
            </a:r>
          </a:p>
          <a:p>
            <a:r>
              <a:rPr lang="pt-PT" sz="1900" dirty="0" smtClean="0">
                <a:latin typeface="Comic Sans MS" pitchFamily="66" charset="0"/>
              </a:rPr>
              <a:t>http://cantinhodosmiudos.blogs.sapo.pt/23334.html</a:t>
            </a:r>
          </a:p>
          <a:p>
            <a:r>
              <a:rPr lang="pt-PT" sz="1900" dirty="0" smtClean="0">
                <a:latin typeface="Comic Sans MS" pitchFamily="66" charset="0"/>
              </a:rPr>
              <a:t>http://campus.fct.unl.pt/afr/ipa_0102/grupo0181_ar/acores.jpg</a:t>
            </a:r>
          </a:p>
          <a:p>
            <a:r>
              <a:rPr lang="pt-PT" sz="2000" dirty="0" smtClean="0">
                <a:latin typeface="Comic Sans MS" pitchFamily="66" charset="0"/>
              </a:rPr>
              <a:t>http://quintoelemento.weblog.com.pt/arquivo/145340.html </a:t>
            </a:r>
          </a:p>
          <a:p>
            <a:r>
              <a:rPr lang="pt-PT" sz="2000" dirty="0" smtClean="0">
                <a:latin typeface="Comic Sans MS" pitchFamily="66" charset="0"/>
              </a:rPr>
              <a:t>http://2.bp.blogspot.com/_Txf4cIITiWE/</a:t>
            </a:r>
            <a:r>
              <a:rPr lang="pt-PT" sz="2000" dirty="0" err="1" smtClean="0">
                <a:latin typeface="Comic Sans MS" pitchFamily="66" charset="0"/>
              </a:rPr>
              <a:t>SzpQuHmNeHI</a:t>
            </a:r>
            <a:r>
              <a:rPr lang="pt-PT" sz="2000" dirty="0" smtClean="0">
                <a:latin typeface="Comic Sans MS" pitchFamily="66" charset="0"/>
              </a:rPr>
              <a:t>/</a:t>
            </a:r>
            <a:r>
              <a:rPr lang="pt-PT" sz="2000" dirty="0" err="1" smtClean="0">
                <a:latin typeface="Comic Sans MS" pitchFamily="66" charset="0"/>
              </a:rPr>
              <a:t>AAAAAAAAAvY</a:t>
            </a:r>
            <a:r>
              <a:rPr lang="pt-PT" sz="2000" dirty="0" smtClean="0">
                <a:latin typeface="Comic Sans MS" pitchFamily="66" charset="0"/>
              </a:rPr>
              <a:t>/-JaLBpEmr64/s320/%7BCF40FF75-BE5E-4562-912F-E16B54D38EEF%7D_rio_poluido_001.jpg</a:t>
            </a:r>
          </a:p>
          <a:p>
            <a:r>
              <a:rPr lang="pt-PT" sz="2000" dirty="0" smtClean="0">
                <a:latin typeface="Comic Sans MS" pitchFamily="66" charset="0"/>
              </a:rPr>
              <a:t>http://www.ecodebate.com.br/foto/manancial1.jpg</a:t>
            </a:r>
          </a:p>
          <a:p>
            <a:r>
              <a:rPr lang="pt-PT" sz="2000" dirty="0" smtClean="0">
                <a:latin typeface="Comic Sans MS" pitchFamily="66" charset="0"/>
              </a:rPr>
              <a:t>http://www.cm-seixal.pt/compostagem/oquee/imagens/ciclo_mat_organica.jpg</a:t>
            </a:r>
          </a:p>
          <a:p>
            <a:r>
              <a:rPr lang="pt-PT" sz="2000" dirty="0" smtClean="0">
                <a:latin typeface="Comic Sans MS" pitchFamily="66" charset="0"/>
              </a:rPr>
              <a:t>http://angloambiental.files.wordpress.com/2009/09/reciclagem_lata_aluminio11.jpg</a:t>
            </a:r>
          </a:p>
          <a:p>
            <a:r>
              <a:rPr lang="pt-PT" sz="2000" dirty="0" smtClean="0">
                <a:latin typeface="Comic Sans MS" pitchFamily="66" charset="0"/>
              </a:rPr>
              <a:t>http://www.valenaweb.com.br/o_portal/campanhas/imagens/reciclagem.jpg</a:t>
            </a:r>
          </a:p>
          <a:p>
            <a:r>
              <a:rPr lang="pt-PT" sz="2000" dirty="0" smtClean="0">
                <a:latin typeface="Comic Sans MS" pitchFamily="66" charset="0"/>
              </a:rPr>
              <a:t>http://img217.imageshack.us/img217/6866/reciclagempapelip3.gif</a:t>
            </a:r>
          </a:p>
          <a:p>
            <a:r>
              <a:rPr lang="pt-PT" sz="2000" dirty="0" smtClean="0">
                <a:latin typeface="Comic Sans MS" pitchFamily="66" charset="0"/>
              </a:rPr>
              <a:t>http://www.plastval.pt/conteudos/Image/Reciclagem/ciclo-plastico.jpg</a:t>
            </a:r>
          </a:p>
          <a:p>
            <a:r>
              <a:rPr lang="pt-PT" sz="2000" dirty="0" smtClean="0">
                <a:latin typeface="Comic Sans MS" pitchFamily="66" charset="0"/>
              </a:rPr>
              <a:t>http://mulher.sapo.pt/bem-estar/saude/o-protector-solar-ideal-para-s-1002250.html</a:t>
            </a:r>
            <a:endParaRPr lang="pt-PT" sz="2000" dirty="0" smtClean="0">
              <a:latin typeface="Comic Sans MS" pitchFamily="66" charset="0"/>
            </a:endParaRPr>
          </a:p>
          <a:p>
            <a:endParaRPr lang="pt-PT" sz="2000" dirty="0" smtClean="0">
              <a:latin typeface="Comic Sans MS" pitchFamily="66" charset="0"/>
            </a:endParaRPr>
          </a:p>
          <a:p>
            <a:endParaRPr lang="pt-PT" sz="2000" dirty="0" smtClean="0">
              <a:latin typeface="Comic Sans MS" pitchFamily="66" charset="0"/>
            </a:endParaRPr>
          </a:p>
          <a:p>
            <a:endParaRPr lang="pt-PT" sz="2000" dirty="0" smtClean="0">
              <a:latin typeface="Comic Sans MS" pitchFamily="66" charset="0"/>
            </a:endParaRPr>
          </a:p>
          <a:p>
            <a:endParaRPr lang="pt-PT" sz="2000" dirty="0" smtClean="0">
              <a:latin typeface="Comic Sans MS" pitchFamily="66" charset="0"/>
            </a:endParaRPr>
          </a:p>
          <a:p>
            <a:endParaRPr lang="pt-PT" sz="2000" dirty="0" smtClean="0">
              <a:latin typeface="Comic Sans MS" pitchFamily="66" charset="0"/>
            </a:endParaRPr>
          </a:p>
          <a:p>
            <a:endParaRPr lang="pt-PT" sz="2000" dirty="0" smtClean="0">
              <a:latin typeface="Comic Sans MS" pitchFamily="66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8429652" y="6286520"/>
            <a:ext cx="857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>
                <a:latin typeface="Comic Sans MS" pitchFamily="66" charset="0"/>
              </a:rPr>
              <a:t>16</a:t>
            </a:r>
            <a:endParaRPr lang="pt-PT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214678" y="2786058"/>
            <a:ext cx="6715172" cy="3500462"/>
          </a:xfrm>
        </p:spPr>
        <p:txBody>
          <a:bodyPr>
            <a:normAutofit fontScale="92500" lnSpcReduction="10000"/>
          </a:bodyPr>
          <a:lstStyle/>
          <a:p>
            <a:r>
              <a:rPr lang="pt-PT" sz="26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Escola Básica de Aver-o-Mar</a:t>
            </a:r>
          </a:p>
          <a:p>
            <a:r>
              <a:rPr lang="pt-PT" sz="26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Professor: Paulo Almeida</a:t>
            </a:r>
          </a:p>
          <a:p>
            <a:r>
              <a:rPr lang="pt-PT" sz="26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Trabalho realizado por:</a:t>
            </a:r>
          </a:p>
          <a:p>
            <a:pPr lvl="3"/>
            <a:r>
              <a:rPr lang="pt-PT" sz="26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Carla Morim 7ºB Nº3</a:t>
            </a:r>
          </a:p>
          <a:p>
            <a:pPr lvl="3"/>
            <a:r>
              <a:rPr lang="pt-PT" sz="26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Juliana Silva 7ºB Nº14</a:t>
            </a:r>
          </a:p>
          <a:p>
            <a:pPr lvl="3"/>
            <a:r>
              <a:rPr lang="pt-PT" sz="26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Patrícia Carreira 7ºB Nº20  </a:t>
            </a:r>
          </a:p>
          <a:p>
            <a:pPr lvl="3">
              <a:buNone/>
            </a:pPr>
            <a:r>
              <a:rPr lang="pt-PT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pt-PT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                                            </a:t>
            </a:r>
          </a:p>
          <a:p>
            <a:pPr lvl="3">
              <a:buNone/>
            </a:pPr>
            <a:endParaRPr lang="pt-PT" dirty="0" smtClean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  <a:p>
            <a:pPr lvl="3">
              <a:buNone/>
            </a:pPr>
            <a:r>
              <a:rPr lang="pt-PT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                                                               </a:t>
            </a:r>
          </a:p>
          <a:p>
            <a:endParaRPr lang="pt-PT" dirty="0" smtClean="0"/>
          </a:p>
          <a:p>
            <a:endParaRPr lang="pt-PT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0" y="2000240"/>
            <a:ext cx="8786842" cy="2286016"/>
          </a:xfrm>
        </p:spPr>
        <p:txBody>
          <a:bodyPr>
            <a:noAutofit/>
          </a:bodyPr>
          <a:lstStyle/>
          <a:p>
            <a:pPr algn="ctr"/>
            <a:r>
              <a:rPr lang="pt-PT" sz="10000" dirty="0" smtClean="0">
                <a:latin typeface="Comic Sans MS" pitchFamily="66" charset="0"/>
              </a:rPr>
              <a:t>Fim</a:t>
            </a:r>
            <a:endParaRPr lang="pt-PT" sz="10000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28596" y="857232"/>
            <a:ext cx="8229600" cy="4572000"/>
          </a:xfrm>
        </p:spPr>
        <p:txBody>
          <a:bodyPr>
            <a:normAutofit/>
          </a:bodyPr>
          <a:lstStyle/>
          <a:p>
            <a:r>
              <a:rPr lang="pt-PT" sz="2600" dirty="0" smtClean="0">
                <a:latin typeface="Comic Sans MS" pitchFamily="66" charset="0"/>
              </a:rPr>
              <a:t>Produtos orgânicos </a:t>
            </a:r>
          </a:p>
          <a:p>
            <a:r>
              <a:rPr lang="pt-PT" sz="2600" dirty="0" smtClean="0">
                <a:latin typeface="Comic Sans MS" pitchFamily="66" charset="0"/>
              </a:rPr>
              <a:t>O que deves meter no teu compostor?</a:t>
            </a:r>
          </a:p>
          <a:p>
            <a:r>
              <a:rPr lang="pt-PT" sz="2600" dirty="0" smtClean="0">
                <a:latin typeface="Comic Sans MS" pitchFamily="66" charset="0"/>
              </a:rPr>
              <a:t>O que deves evitar meter no teu compostor?</a:t>
            </a:r>
          </a:p>
          <a:p>
            <a:r>
              <a:rPr lang="pt-PT" sz="2600" dirty="0" smtClean="0">
                <a:latin typeface="Comic Sans MS" pitchFamily="66" charset="0"/>
              </a:rPr>
              <a:t>Vantagens da Reciclagem</a:t>
            </a:r>
          </a:p>
          <a:p>
            <a:r>
              <a:rPr lang="pt-PT" sz="2600" dirty="0" smtClean="0">
                <a:latin typeface="Comic Sans MS" pitchFamily="66" charset="0"/>
              </a:rPr>
              <a:t>Como podem as fábricas melhorar o ambiente?</a:t>
            </a:r>
          </a:p>
          <a:p>
            <a:r>
              <a:rPr lang="pt-PT" sz="2600" dirty="0" smtClean="0">
                <a:latin typeface="Comic Sans MS" pitchFamily="66" charset="0"/>
              </a:rPr>
              <a:t>Rios portugueses poluídos </a:t>
            </a:r>
          </a:p>
          <a:p>
            <a:r>
              <a:rPr lang="pt-PT" sz="2600" dirty="0" smtClean="0">
                <a:latin typeface="Comic Sans MS" pitchFamily="66" charset="0"/>
              </a:rPr>
              <a:t>Protector solar</a:t>
            </a:r>
          </a:p>
          <a:p>
            <a:r>
              <a:rPr lang="pt-PT" sz="2600" dirty="0" smtClean="0">
                <a:latin typeface="Comic Sans MS" pitchFamily="66" charset="0"/>
              </a:rPr>
              <a:t>Qual o protector solar adequado para a tua pele?</a:t>
            </a:r>
          </a:p>
          <a:p>
            <a:r>
              <a:rPr lang="pt-PT" sz="2600" dirty="0" smtClean="0">
                <a:latin typeface="Comic Sans MS" pitchFamily="66" charset="0"/>
              </a:rPr>
              <a:t>Netgrafia  </a:t>
            </a:r>
          </a:p>
          <a:p>
            <a:endParaRPr lang="pt-PT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4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4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4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4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4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4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4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>
                <a:latin typeface="Comic Sans MS" pitchFamily="66" charset="0"/>
              </a:rPr>
              <a:t>Introdução</a:t>
            </a:r>
            <a:endParaRPr lang="pt-PT" dirty="0">
              <a:latin typeface="Comic Sans MS" pitchFamily="66" charset="0"/>
            </a:endParaRPr>
          </a:p>
        </p:txBody>
      </p:sp>
      <p:sp>
        <p:nvSpPr>
          <p:cNvPr id="5" name="Marcador de Posição de Conteúdo 4"/>
          <p:cNvSpPr>
            <a:spLocks noGrp="1"/>
          </p:cNvSpPr>
          <p:nvPr>
            <p:ph idx="1"/>
          </p:nvPr>
        </p:nvSpPr>
        <p:spPr>
          <a:xfrm>
            <a:off x="500034" y="1928802"/>
            <a:ext cx="8229600" cy="4572000"/>
          </a:xfrm>
        </p:spPr>
        <p:txBody>
          <a:bodyPr>
            <a:normAutofit/>
          </a:bodyPr>
          <a:lstStyle/>
          <a:p>
            <a:r>
              <a:rPr lang="pt-PT" sz="2400" dirty="0" smtClean="0">
                <a:latin typeface="Comic Sans MS" pitchFamily="66" charset="0"/>
              </a:rPr>
              <a:t>Com este trabalho esperamos aprender mais sobre a sociedade consumista de hoje em dia.</a:t>
            </a:r>
          </a:p>
          <a:p>
            <a:r>
              <a:rPr lang="pt-PT" sz="2400" dirty="0" smtClean="0">
                <a:latin typeface="Comic Sans MS" pitchFamily="66" charset="0"/>
              </a:rPr>
              <a:t>Também esperamos aprender e dar a conhecer os “truques” de resistir à compra dos produtos indispensáveis ao nosso dia à dia.</a:t>
            </a:r>
            <a:endParaRPr lang="pt-PT" sz="2400" dirty="0">
              <a:latin typeface="Comic Sans MS" pitchFamily="66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8608215" y="6286520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>
                <a:latin typeface="Comic Sans MS" pitchFamily="66" charset="0"/>
              </a:rPr>
              <a:t>1</a:t>
            </a:r>
            <a:endParaRPr lang="pt-PT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build="p"/>
      <p:bldP spid="5" grpI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2844" y="0"/>
            <a:ext cx="8229600" cy="1399032"/>
          </a:xfrm>
        </p:spPr>
        <p:txBody>
          <a:bodyPr/>
          <a:lstStyle/>
          <a:p>
            <a:r>
              <a:rPr lang="pt-PT" dirty="0" smtClean="0">
                <a:latin typeface="Comic Sans MS" pitchFamily="66" charset="0"/>
              </a:rPr>
              <a:t>O que é a pirataria?</a:t>
            </a:r>
            <a:endParaRPr lang="pt-PT" dirty="0">
              <a:latin typeface="Comic Sans MS" pitchFamily="66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0" y="1643050"/>
            <a:ext cx="5072098" cy="4747880"/>
          </a:xfrm>
        </p:spPr>
        <p:txBody>
          <a:bodyPr>
            <a:noAutofit/>
          </a:bodyPr>
          <a:lstStyle/>
          <a:p>
            <a:r>
              <a:rPr lang="pt-PT" sz="2000" dirty="0" smtClean="0">
                <a:latin typeface="Comic Sans MS" pitchFamily="66" charset="0"/>
              </a:rPr>
              <a:t>A pirataria moderna refere-se à cópia, venda ou distribuição de material sem o pagamento dos direitos de autor, de marca e ainda de propriedade intelectual e de indústria. Portanto, quer pela cópia de uma obra (falsificação), quer pelo uso do nome da marca ou imagem da mesma, com infracção determinada à legislação que protege a propriedade artística, intelectual, comercial e/ou industrial. A pirataria envolve os mais diversos produtos</a:t>
            </a:r>
          </a:p>
          <a:p>
            <a:endParaRPr lang="pt-PT" sz="2000" dirty="0"/>
          </a:p>
        </p:txBody>
      </p:sp>
      <p:pic>
        <p:nvPicPr>
          <p:cNvPr id="2050" name="Picture 2" descr="http://upload.wikimedia.org/wikipedia/commons/thumb/d/d2/Pirate_street_vendor.jpg/300px-Pirate_street_vendor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6" y="1857364"/>
            <a:ext cx="3908008" cy="2414604"/>
          </a:xfrm>
          <a:prstGeom prst="rect">
            <a:avLst/>
          </a:prstGeom>
          <a:noFill/>
        </p:spPr>
      </p:pic>
      <p:sp>
        <p:nvSpPr>
          <p:cNvPr id="5" name="CaixaDeTexto 4"/>
          <p:cNvSpPr txBox="1"/>
          <p:nvPr/>
        </p:nvSpPr>
        <p:spPr>
          <a:xfrm>
            <a:off x="8501058" y="6286520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>
                <a:latin typeface="Comic Sans MS" pitchFamily="66" charset="0"/>
              </a:rPr>
              <a:t>2</a:t>
            </a:r>
            <a:endParaRPr lang="pt-PT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399032"/>
          </a:xfrm>
        </p:spPr>
        <p:txBody>
          <a:bodyPr/>
          <a:lstStyle/>
          <a:p>
            <a:r>
              <a:rPr lang="pt-PT" dirty="0" smtClean="0">
                <a:latin typeface="Comic Sans MS" pitchFamily="66" charset="0"/>
              </a:rPr>
              <a:t>Os produtos mais pirateados:</a:t>
            </a:r>
            <a:endParaRPr lang="pt-PT" dirty="0">
              <a:latin typeface="Comic Sans MS" pitchFamily="66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158" y="1500174"/>
            <a:ext cx="8229600" cy="4572000"/>
          </a:xfrm>
        </p:spPr>
        <p:txBody>
          <a:bodyPr>
            <a:normAutofit fontScale="55000" lnSpcReduction="20000"/>
          </a:bodyPr>
          <a:lstStyle/>
          <a:p>
            <a:r>
              <a:rPr lang="pt-PT" sz="3200" dirty="0" smtClean="0">
                <a:latin typeface="Comic Sans MS" pitchFamily="66" charset="0"/>
              </a:rPr>
              <a:t>Software </a:t>
            </a:r>
          </a:p>
          <a:p>
            <a:r>
              <a:rPr lang="pt-PT" sz="3200" dirty="0" smtClean="0">
                <a:latin typeface="Comic Sans MS" pitchFamily="66" charset="0"/>
              </a:rPr>
              <a:t>Medicações </a:t>
            </a:r>
          </a:p>
          <a:p>
            <a:r>
              <a:rPr lang="pt-PT" sz="3200" dirty="0" smtClean="0">
                <a:latin typeface="Comic Sans MS" pitchFamily="66" charset="0"/>
              </a:rPr>
              <a:t>Brinquedos </a:t>
            </a:r>
          </a:p>
          <a:p>
            <a:r>
              <a:rPr lang="pt-PT" sz="3200" dirty="0" smtClean="0">
                <a:latin typeface="Comic Sans MS" pitchFamily="66" charset="0"/>
              </a:rPr>
              <a:t>CD </a:t>
            </a:r>
          </a:p>
          <a:p>
            <a:r>
              <a:rPr lang="pt-PT" sz="3200" dirty="0" smtClean="0">
                <a:latin typeface="Comic Sans MS" pitchFamily="66" charset="0"/>
              </a:rPr>
              <a:t>DVD </a:t>
            </a:r>
          </a:p>
          <a:p>
            <a:r>
              <a:rPr lang="pt-PT" sz="3200" dirty="0" smtClean="0">
                <a:latin typeface="Comic Sans MS" pitchFamily="66" charset="0"/>
              </a:rPr>
              <a:t>Livros </a:t>
            </a:r>
          </a:p>
          <a:p>
            <a:r>
              <a:rPr lang="pt-PT" sz="3200" dirty="0" smtClean="0">
                <a:latin typeface="Comic Sans MS" pitchFamily="66" charset="0"/>
              </a:rPr>
              <a:t>Roupas </a:t>
            </a:r>
          </a:p>
          <a:p>
            <a:r>
              <a:rPr lang="pt-PT" sz="3200" dirty="0" smtClean="0">
                <a:latin typeface="Comic Sans MS" pitchFamily="66" charset="0"/>
              </a:rPr>
              <a:t>Óculos </a:t>
            </a:r>
          </a:p>
          <a:p>
            <a:r>
              <a:rPr lang="pt-PT" sz="3200" dirty="0" smtClean="0">
                <a:latin typeface="Comic Sans MS" pitchFamily="66" charset="0"/>
              </a:rPr>
              <a:t>Sapatilhas </a:t>
            </a:r>
          </a:p>
          <a:p>
            <a:r>
              <a:rPr lang="pt-PT" sz="3200" dirty="0" smtClean="0">
                <a:latin typeface="Comic Sans MS" pitchFamily="66" charset="0"/>
              </a:rPr>
              <a:t>Biopirataria  (A biopirataria é a exploração, manipulação, exportação e/ou comercialização internacional de recursos biológicos que contrariam as normas da Convenção sobre Diversidade Biológica, de 1992).</a:t>
            </a:r>
          </a:p>
          <a:p>
            <a:r>
              <a:rPr lang="pt-PT" sz="3200" dirty="0" smtClean="0">
                <a:latin typeface="Comic Sans MS" pitchFamily="66" charset="0"/>
              </a:rPr>
              <a:t>Produtos desportivos </a:t>
            </a:r>
          </a:p>
          <a:p>
            <a:r>
              <a:rPr lang="pt-PT" sz="3200" dirty="0" smtClean="0">
                <a:latin typeface="Comic Sans MS" pitchFamily="66" charset="0"/>
              </a:rPr>
              <a:t>Perfumes </a:t>
            </a:r>
          </a:p>
          <a:p>
            <a:r>
              <a:rPr lang="pt-PT" sz="3200" dirty="0" smtClean="0">
                <a:latin typeface="Comic Sans MS" pitchFamily="66" charset="0"/>
              </a:rPr>
              <a:t>Relógios</a:t>
            </a:r>
          </a:p>
          <a:p>
            <a:endParaRPr lang="pt-PT" dirty="0"/>
          </a:p>
        </p:txBody>
      </p:sp>
      <p:sp>
        <p:nvSpPr>
          <p:cNvPr id="4" name="CaixaDeTexto 3"/>
          <p:cNvSpPr txBox="1"/>
          <p:nvPr/>
        </p:nvSpPr>
        <p:spPr>
          <a:xfrm>
            <a:off x="8429652" y="6143644"/>
            <a:ext cx="714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>
                <a:latin typeface="Comic Sans MS" pitchFamily="66" charset="0"/>
              </a:rPr>
              <a:t>3</a:t>
            </a:r>
            <a:endParaRPr lang="pt-PT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5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5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7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399032"/>
          </a:xfrm>
        </p:spPr>
        <p:txBody>
          <a:bodyPr>
            <a:normAutofit/>
          </a:bodyPr>
          <a:lstStyle/>
          <a:p>
            <a:r>
              <a:rPr lang="pt-PT" sz="3600" dirty="0" smtClean="0">
                <a:latin typeface="Comic Sans MS" pitchFamily="66" charset="0"/>
              </a:rPr>
              <a:t>Objectos prejudiciais à saúde</a:t>
            </a:r>
            <a:endParaRPr lang="pt-PT" sz="3600" dirty="0">
              <a:latin typeface="Comic Sans MS" pitchFamily="66" charset="0"/>
            </a:endParaRP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1"/>
          </p:nvPr>
        </p:nvSpPr>
        <p:spPr>
          <a:xfrm>
            <a:off x="428596" y="1000108"/>
            <a:ext cx="4972056" cy="428628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pt-PT" sz="3100" dirty="0" smtClean="0">
              <a:latin typeface="Comic Sans MS" pitchFamily="66" charset="0"/>
            </a:endParaRPr>
          </a:p>
          <a:p>
            <a:r>
              <a:rPr lang="pt-PT" sz="3100" dirty="0" smtClean="0">
                <a:latin typeface="Comic Sans MS" pitchFamily="66" charset="0"/>
              </a:rPr>
              <a:t>A maior parte dos pais fazem do telemóvel um brinquedo para distrair ou entreter as crianças, apesar dos avisos dos especialistas. Nos adultos, os efeitos das rádio-frequências e dos campos electromagnéticos podem ser menores devido à resistência do crânio, mas nas crianças a sensibilidade é maior. </a:t>
            </a:r>
          </a:p>
          <a:p>
            <a:endParaRPr lang="pt-PT" dirty="0"/>
          </a:p>
        </p:txBody>
      </p:sp>
      <p:pic>
        <p:nvPicPr>
          <p:cNvPr id="5" name="Picture 2" descr="http://t0.gstatic.com/images?q=tbn:Yg5MrBRS5s_dPM:http://srec.azores.gov.pt/dre/sd/115161010600/contacto/0708/espacodaescola/Tra_IAM/IAM%25208%25BA%2520jornal/telemoveis%255B1%255D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57884" y="2143116"/>
            <a:ext cx="2837331" cy="2071702"/>
          </a:xfrm>
          <a:prstGeom prst="rect">
            <a:avLst/>
          </a:prstGeom>
          <a:noFill/>
        </p:spPr>
      </p:pic>
      <p:sp>
        <p:nvSpPr>
          <p:cNvPr id="6" name="CaixaDeTexto 5"/>
          <p:cNvSpPr txBox="1"/>
          <p:nvPr/>
        </p:nvSpPr>
        <p:spPr>
          <a:xfrm>
            <a:off x="8536793" y="5929330"/>
            <a:ext cx="1214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>
                <a:latin typeface="Comic Sans MS" pitchFamily="66" charset="0"/>
              </a:rPr>
              <a:t>4</a:t>
            </a:r>
            <a:endParaRPr lang="pt-PT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4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  <p:bldP spid="4" grpId="0" build="p"/>
      <p:bldP spid="4" grpI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>
                <a:latin typeface="Comic Sans MS" pitchFamily="66" charset="0"/>
              </a:rPr>
              <a:t>Como Reciclar?</a:t>
            </a:r>
            <a:endParaRPr lang="pt-PT" dirty="0">
              <a:latin typeface="Comic Sans MS" pitchFamily="66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71472" y="1571612"/>
            <a:ext cx="8229600" cy="4572000"/>
          </a:xfrm>
        </p:spPr>
        <p:txBody>
          <a:bodyPr>
            <a:normAutofit/>
          </a:bodyPr>
          <a:lstStyle/>
          <a:p>
            <a:r>
              <a:rPr lang="pt-PT" sz="2400" dirty="0" smtClean="0">
                <a:latin typeface="Comic Sans MS" pitchFamily="66" charset="0"/>
              </a:rPr>
              <a:t> Inicialmente devemos separar os recipientes usados por tipo de material e prepará-las para a sua colocação em ecopontos ou ecocentros.</a:t>
            </a:r>
          </a:p>
          <a:p>
            <a:r>
              <a:rPr lang="pt-PT" sz="2400" dirty="0" smtClean="0">
                <a:latin typeface="Comic Sans MS" pitchFamily="66" charset="0"/>
              </a:rPr>
              <a:t>Depois de usadas, é necessário escorrer as embalagens usadas, para que os restos dos produtos que estavam no seu interior não causem maus cheiros enquanto os guardamos em casa.</a:t>
            </a:r>
            <a:endParaRPr lang="pt-PT" sz="2400" b="1" dirty="0" smtClean="0"/>
          </a:p>
          <a:p>
            <a:r>
              <a:rPr lang="pt-PT" sz="2400" dirty="0" smtClean="0">
                <a:latin typeface="Comic Sans MS" pitchFamily="66" charset="0"/>
              </a:rPr>
              <a:t>Depois devem espalmar as embalagens para reduzir o espaço que ocupam em casa e tornar mais fácil a deslocação ao ecoponto.</a:t>
            </a:r>
          </a:p>
          <a:p>
            <a:pPr>
              <a:buNone/>
            </a:pPr>
            <a:endParaRPr lang="pt-PT" sz="2400" dirty="0">
              <a:latin typeface="Comic Sans MS" pitchFamily="66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8429620" y="6072206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>
                <a:latin typeface="Comic Sans MS" pitchFamily="66" charset="0"/>
              </a:rPr>
              <a:t>5</a:t>
            </a:r>
            <a:endParaRPr lang="pt-PT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85720" y="714356"/>
            <a:ext cx="8229600" cy="4572000"/>
          </a:xfrm>
        </p:spPr>
        <p:txBody>
          <a:bodyPr>
            <a:noAutofit/>
          </a:bodyPr>
          <a:lstStyle/>
          <a:p>
            <a:r>
              <a:rPr lang="pt-PT" sz="2400" dirty="0" smtClean="0">
                <a:latin typeface="Comic Sans MS" pitchFamily="66" charset="0"/>
              </a:rPr>
              <a:t>Por último, é importante tirar as rolhas e as tampas sempre que são feitas de outros materiais, diferentes das embalagens.</a:t>
            </a:r>
            <a:br>
              <a:rPr lang="pt-PT" sz="2400" dirty="0" smtClean="0">
                <a:latin typeface="Comic Sans MS" pitchFamily="66" charset="0"/>
              </a:rPr>
            </a:br>
            <a:endParaRPr lang="pt-PT" sz="2400" dirty="0" smtClean="0">
              <a:latin typeface="Comic Sans MS" pitchFamily="66" charset="0"/>
            </a:endParaRPr>
          </a:p>
          <a:p>
            <a:r>
              <a:rPr lang="pt-PT" sz="2400" dirty="0" smtClean="0">
                <a:latin typeface="Comic Sans MS" pitchFamily="66" charset="0"/>
              </a:rPr>
              <a:t>Depois é só colocar as embalagens nos locais correctos:  </a:t>
            </a:r>
          </a:p>
          <a:p>
            <a:pPr>
              <a:buNone/>
            </a:pPr>
            <a:r>
              <a:rPr lang="pt-PT" sz="2400" dirty="0" smtClean="0">
                <a:latin typeface="Comic Sans MS" pitchFamily="66" charset="0"/>
              </a:rPr>
              <a:t>    - o plástico e metal no ecoponto amarelo;</a:t>
            </a:r>
            <a:br>
              <a:rPr lang="pt-PT" sz="2400" dirty="0" smtClean="0">
                <a:latin typeface="Comic Sans MS" pitchFamily="66" charset="0"/>
              </a:rPr>
            </a:br>
            <a:r>
              <a:rPr lang="pt-PT" sz="2400" dirty="0" smtClean="0">
                <a:latin typeface="Comic Sans MS" pitchFamily="66" charset="0"/>
              </a:rPr>
              <a:t>- o papel e o cartão no ecoponto azul ;</a:t>
            </a:r>
            <a:br>
              <a:rPr lang="pt-PT" sz="2400" dirty="0" smtClean="0">
                <a:latin typeface="Comic Sans MS" pitchFamily="66" charset="0"/>
              </a:rPr>
            </a:br>
            <a:r>
              <a:rPr lang="pt-PT" sz="2400" dirty="0" smtClean="0">
                <a:latin typeface="Comic Sans MS" pitchFamily="66" charset="0"/>
              </a:rPr>
              <a:t>- o vidro no ecoponto verde;</a:t>
            </a:r>
          </a:p>
          <a:p>
            <a:pPr>
              <a:buNone/>
            </a:pPr>
            <a:r>
              <a:rPr lang="pt-PT" sz="2400" dirty="0" smtClean="0">
                <a:latin typeface="Comic Sans MS" pitchFamily="66" charset="0"/>
              </a:rPr>
              <a:t>    - as pilhas no pilhão;</a:t>
            </a:r>
          </a:p>
          <a:p>
            <a:pPr>
              <a:buNone/>
            </a:pPr>
            <a:r>
              <a:rPr lang="pt-PT" sz="2400" dirty="0" smtClean="0">
                <a:latin typeface="Comic Sans MS" pitchFamily="66" charset="0"/>
              </a:rPr>
              <a:t>    - o lixo orgânico nos compostores;   </a:t>
            </a:r>
          </a:p>
          <a:p>
            <a:r>
              <a:rPr lang="pt-PT" sz="2400" dirty="0" smtClean="0">
                <a:latin typeface="Comic Sans MS" pitchFamily="66" charset="0"/>
              </a:rPr>
              <a:t>As embalagens de madeira, por se tratarem de embalagens menos frequentes, apenas podem ser depositadas nos ecocentros.  </a:t>
            </a:r>
            <a:r>
              <a:rPr lang="pt-PT" sz="2400" b="1" dirty="0" smtClean="0">
                <a:latin typeface="Comic Sans MS" pitchFamily="66" charset="0"/>
              </a:rPr>
              <a:t/>
            </a:r>
            <a:br>
              <a:rPr lang="pt-PT" sz="2400" b="1" dirty="0" smtClean="0">
                <a:latin typeface="Comic Sans MS" pitchFamily="66" charset="0"/>
              </a:rPr>
            </a:br>
            <a:r>
              <a:rPr lang="pt-PT" sz="2400" b="1" dirty="0" smtClean="0">
                <a:latin typeface="Comic Sans MS" pitchFamily="66" charset="0"/>
              </a:rPr>
              <a:t/>
            </a:r>
            <a:br>
              <a:rPr lang="pt-PT" sz="2400" b="1" dirty="0" smtClean="0">
                <a:latin typeface="Comic Sans MS" pitchFamily="66" charset="0"/>
              </a:rPr>
            </a:br>
            <a:r>
              <a:rPr lang="pt-PT" sz="2400" b="1" dirty="0" smtClean="0">
                <a:latin typeface="Comic Sans MS" pitchFamily="66" charset="0"/>
              </a:rPr>
              <a:t/>
            </a:r>
            <a:br>
              <a:rPr lang="pt-PT" sz="2400" b="1" dirty="0" smtClean="0">
                <a:latin typeface="Comic Sans MS" pitchFamily="66" charset="0"/>
              </a:rPr>
            </a:br>
            <a:endParaRPr lang="pt-PT" sz="2400" dirty="0" smtClean="0">
              <a:latin typeface="Comic Sans MS" pitchFamily="66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8358214" y="6143644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>
                <a:latin typeface="Comic Sans MS" pitchFamily="66" charset="0"/>
              </a:rPr>
              <a:t>6</a:t>
            </a:r>
            <a:endParaRPr lang="pt-PT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ergia">
  <a:themeElements>
    <a:clrScheme name="Confluê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Energia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Energia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758</TotalTime>
  <Words>1291</Words>
  <Application>Microsoft Office PowerPoint</Application>
  <PresentationFormat>Apresentação no Ecrã (4:3)</PresentationFormat>
  <Paragraphs>245</Paragraphs>
  <Slides>29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29</vt:i4>
      </vt:variant>
    </vt:vector>
  </HeadingPairs>
  <TitlesOfParts>
    <vt:vector size="30" baseType="lpstr">
      <vt:lpstr>Energia</vt:lpstr>
      <vt:lpstr>Viver seguro e saber gerir o risco na sociedade de consumo</vt:lpstr>
      <vt:lpstr>Índice</vt:lpstr>
      <vt:lpstr>Diapositivo 3</vt:lpstr>
      <vt:lpstr>Introdução</vt:lpstr>
      <vt:lpstr>O que é a pirataria?</vt:lpstr>
      <vt:lpstr>Os produtos mais pirateados:</vt:lpstr>
      <vt:lpstr>Objectos prejudiciais à saúde</vt:lpstr>
      <vt:lpstr>Como Reciclar?</vt:lpstr>
      <vt:lpstr>Diapositivo 9</vt:lpstr>
      <vt:lpstr>Produtos Domésticos Recicláveis e não recicláveis</vt:lpstr>
      <vt:lpstr>Papel não reciclável</vt:lpstr>
      <vt:lpstr>Diapositivo 12</vt:lpstr>
      <vt:lpstr>Plástico Reciclável</vt:lpstr>
      <vt:lpstr>Diapositivo 14</vt:lpstr>
      <vt:lpstr>Diapositivo 15</vt:lpstr>
      <vt:lpstr>Diapositivo 16</vt:lpstr>
      <vt:lpstr>Vidro</vt:lpstr>
      <vt:lpstr>Diapositivo 18</vt:lpstr>
      <vt:lpstr>Produtos Orgânicos </vt:lpstr>
      <vt:lpstr>O que deves meter no teu compostor?</vt:lpstr>
      <vt:lpstr>Diapositivo 21</vt:lpstr>
      <vt:lpstr>Vantagens da Reciclagem</vt:lpstr>
      <vt:lpstr>Como podem as fábricas melhorar o ambiente? </vt:lpstr>
      <vt:lpstr>Rios Portugueses Poluídos </vt:lpstr>
      <vt:lpstr>Protector Solar</vt:lpstr>
      <vt:lpstr>Qual o protector solar adequado para a tua pele?</vt:lpstr>
      <vt:lpstr>Netgrafia:</vt:lpstr>
      <vt:lpstr>Diapositivo 28</vt:lpstr>
      <vt:lpstr>Fim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Viver seguro e saber gerir o risco na sociedade de consumo</dc:title>
  <dc:creator>Patrícia</dc:creator>
  <cp:lastModifiedBy>vista</cp:lastModifiedBy>
  <cp:revision>87</cp:revision>
  <dcterms:created xsi:type="dcterms:W3CDTF">2010-01-20T12:10:15Z</dcterms:created>
  <dcterms:modified xsi:type="dcterms:W3CDTF">2010-03-05T19:02:43Z</dcterms:modified>
</cp:coreProperties>
</file>