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handoutMasterIdLst>
    <p:handoutMasterId r:id="rId18"/>
  </p:handoutMasterIdLst>
  <p:sldIdLst>
    <p:sldId id="256" r:id="rId3"/>
    <p:sldId id="271" r:id="rId4"/>
    <p:sldId id="272" r:id="rId5"/>
    <p:sldId id="257" r:id="rId6"/>
    <p:sldId id="261" r:id="rId7"/>
    <p:sldId id="263" r:id="rId8"/>
    <p:sldId id="258" r:id="rId9"/>
    <p:sldId id="266" r:id="rId10"/>
    <p:sldId id="270" r:id="rId11"/>
    <p:sldId id="259" r:id="rId12"/>
    <p:sldId id="260" r:id="rId13"/>
    <p:sldId id="267" r:id="rId14"/>
    <p:sldId id="273" r:id="rId15"/>
    <p:sldId id="269" r:id="rId16"/>
    <p:sldId id="268" r:id="rId1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 autoAdjust="0"/>
    <p:restoredTop sz="94667" autoAdjust="0"/>
  </p:normalViewPr>
  <p:slideViewPr>
    <p:cSldViewPr>
      <p:cViewPr>
        <p:scale>
          <a:sx n="77" d="100"/>
          <a:sy n="77" d="100"/>
        </p:scale>
        <p:origin x="-804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49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0E3A1-04FA-40E2-BB07-F04D2ED7FC0C}" type="datetimeFigureOut">
              <a:rPr lang="pt-PT" smtClean="0"/>
              <a:pPr/>
              <a:t>07-01-2010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DCDA2-B2BF-4EB9-8A84-C7758094002B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o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10" name="Rec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Conexão rect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xão rect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onexão rect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ítulo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1" name="Marcador de Posição da Data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318-C515-4D82-824E-5CD5F62B31F4}" type="datetimeFigureOut">
              <a:rPr lang="pt-PT" smtClean="0"/>
              <a:pPr/>
              <a:t>07-01-2010</a:t>
            </a:fld>
            <a:endParaRPr lang="pt-PT" dirty="0"/>
          </a:p>
        </p:txBody>
      </p:sp>
      <p:sp>
        <p:nvSpPr>
          <p:cNvPr id="32" name="Marcador de Posição do Número do Diapositivo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A194A5-5818-4259-A375-5BDAB47BFEC3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33" name="Marcador de Posição do Rodapé 3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318-C515-4D82-824E-5CD5F62B31F4}" type="datetimeFigureOut">
              <a:rPr lang="pt-PT" smtClean="0"/>
              <a:pPr/>
              <a:t>07-01-2010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94A5-5818-4259-A375-5BDAB47BFEC3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318-C515-4D82-824E-5CD5F62B31F4}" type="datetimeFigureOut">
              <a:rPr lang="pt-PT" smtClean="0"/>
              <a:pPr/>
              <a:t>07-01-2010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94A5-5818-4259-A375-5BDAB47BFEC3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E63E-0D51-419A-AF74-1FA6C2F831DA}" type="datetimeFigureOut">
              <a:rPr lang="pt-PT" smtClean="0"/>
              <a:pPr/>
              <a:t>07-01-2010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E3A1-CC57-4250-BD3A-DDE644335DD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E63E-0D51-419A-AF74-1FA6C2F831DA}" type="datetimeFigureOut">
              <a:rPr lang="pt-PT" smtClean="0"/>
              <a:pPr/>
              <a:t>07-01-2010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E3A1-CC57-4250-BD3A-DDE644335DD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E63E-0D51-419A-AF74-1FA6C2F831DA}" type="datetimeFigureOut">
              <a:rPr lang="pt-PT" smtClean="0"/>
              <a:pPr/>
              <a:t>07-01-2010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E3A1-CC57-4250-BD3A-DDE644335DD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E63E-0D51-419A-AF74-1FA6C2F831DA}" type="datetimeFigureOut">
              <a:rPr lang="pt-PT" smtClean="0"/>
              <a:pPr/>
              <a:t>07-01-2010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E3A1-CC57-4250-BD3A-DDE644335DD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E63E-0D51-419A-AF74-1FA6C2F831DA}" type="datetimeFigureOut">
              <a:rPr lang="pt-PT" smtClean="0"/>
              <a:pPr/>
              <a:t>07-01-2010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E3A1-CC57-4250-BD3A-DDE644335DD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E63E-0D51-419A-AF74-1FA6C2F831DA}" type="datetimeFigureOut">
              <a:rPr lang="pt-PT" smtClean="0"/>
              <a:pPr/>
              <a:t>07-01-2010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E3A1-CC57-4250-BD3A-DDE644335DD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E63E-0D51-419A-AF74-1FA6C2F831DA}" type="datetimeFigureOut">
              <a:rPr lang="pt-PT" smtClean="0"/>
              <a:pPr/>
              <a:t>07-01-2010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E3A1-CC57-4250-BD3A-DDE644335DD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E63E-0D51-419A-AF74-1FA6C2F831DA}" type="datetimeFigureOut">
              <a:rPr lang="pt-PT" smtClean="0"/>
              <a:pPr/>
              <a:t>07-01-2010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E3A1-CC57-4250-BD3A-DDE644335DD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DF1318-C515-4D82-824E-5CD5F62B31F4}" type="datetimeFigureOut">
              <a:rPr lang="pt-PT" smtClean="0"/>
              <a:pPr/>
              <a:t>07-01-2010</a:t>
            </a:fld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A194A5-5818-4259-A375-5BDAB47BFEC3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PT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E63E-0D51-419A-AF74-1FA6C2F831DA}" type="datetimeFigureOut">
              <a:rPr lang="pt-PT" smtClean="0"/>
              <a:pPr/>
              <a:t>07-01-2010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E3A1-CC57-4250-BD3A-DDE644335DD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E63E-0D51-419A-AF74-1FA6C2F831DA}" type="datetimeFigureOut">
              <a:rPr lang="pt-PT" smtClean="0"/>
              <a:pPr/>
              <a:t>07-01-2010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E3A1-CC57-4250-BD3A-DDE644335DD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E63E-0D51-419A-AF74-1FA6C2F831DA}" type="datetimeFigureOut">
              <a:rPr lang="pt-PT" smtClean="0"/>
              <a:pPr/>
              <a:t>07-01-2010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E3A1-CC57-4250-BD3A-DDE644335DD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5DF1318-C515-4D82-824E-5CD5F62B31F4}" type="datetimeFigureOut">
              <a:rPr lang="pt-PT" smtClean="0"/>
              <a:pPr/>
              <a:t>07-01-2010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9" name="Rec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Conexão rect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Conexão rect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xão rect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A194A5-5818-4259-A375-5BDAB47BFEC3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318-C515-4D82-824E-5CD5F62B31F4}" type="datetimeFigureOut">
              <a:rPr lang="pt-PT" smtClean="0"/>
              <a:pPr/>
              <a:t>07-01-2010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94A5-5818-4259-A375-5BDAB47BFEC3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318-C515-4D82-824E-5CD5F62B31F4}" type="datetimeFigureOut">
              <a:rPr lang="pt-PT" smtClean="0"/>
              <a:pPr/>
              <a:t>07-01-2010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94A5-5818-4259-A375-5BDAB47BFEC3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4" name="Marcador de Posição do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6" name="Marcador de Posição d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DF1318-C515-4D82-824E-5CD5F62B31F4}" type="datetimeFigureOut">
              <a:rPr lang="pt-PT" smtClean="0"/>
              <a:pPr/>
              <a:t>07-01-2010</a:t>
            </a:fld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A194A5-5818-4259-A375-5BDAB47BFEC3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318-C515-4D82-824E-5CD5F62B31F4}" type="datetimeFigureOut">
              <a:rPr lang="pt-PT" smtClean="0"/>
              <a:pPr/>
              <a:t>07-01-2010</a:t>
            </a:fld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94A5-5818-4259-A375-5BDAB47BFEC3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Marcador de Posição de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1" name="Marcador de Posição d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DF1318-C515-4D82-824E-5CD5F62B31F4}" type="datetimeFigureOut">
              <a:rPr lang="pt-PT" smtClean="0"/>
              <a:pPr/>
              <a:t>07-01-2010</a:t>
            </a:fld>
            <a:endParaRPr lang="pt-PT" dirty="0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A194A5-5818-4259-A375-5BDAB47BFEC3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23" name="Marcador de Posição do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P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PT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exão rect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Conexão rect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xão rect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Marcador de Posição d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DF1318-C515-4D82-824E-5CD5F62B31F4}" type="datetimeFigureOut">
              <a:rPr lang="pt-PT" smtClean="0"/>
              <a:pPr/>
              <a:t>07-01-2010</a:t>
            </a:fld>
            <a:endParaRPr lang="pt-PT" dirty="0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A194A5-5818-4259-A375-5BDAB47BFEC3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21" name="Marcador de Posição do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5DF1318-C515-4D82-824E-5CD5F62B31F4}" type="datetimeFigureOut">
              <a:rPr lang="pt-PT" smtClean="0"/>
              <a:pPr/>
              <a:t>07-01-2010</a:t>
            </a:fld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A194A5-5818-4259-A375-5BDAB47BFEC3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4E63E-0D51-419A-AF74-1FA6C2F831DA}" type="datetimeFigureOut">
              <a:rPr lang="pt-PT" smtClean="0"/>
              <a:pPr/>
              <a:t>07-01-2010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1E3A1-CC57-4250-BD3A-DDE644335DD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images.quebarato.com.br/photos/big/6/B/10436B_1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pt.wikipedia.org/wiki/Ficheiro:Recycling_symbol.sv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qpcpesquisa.com/reciclagem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eb1-fermentoes.rcts.pt/imagens/reciclagem_roda.gi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428596" y="785794"/>
            <a:ext cx="7143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PT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Educação Ambiental </a:t>
            </a:r>
            <a:endParaRPr lang="pt-PT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5364" name="Picture 4" descr="http://www.portaldosformadores.com/wp-content/uploads/2009/06/meio-ambiente-rut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2750" y="1214422"/>
            <a:ext cx="2801250" cy="3557587"/>
          </a:xfrm>
          <a:prstGeom prst="rect">
            <a:avLst/>
          </a:prstGeom>
          <a:noFill/>
        </p:spPr>
      </p:pic>
      <p:pic>
        <p:nvPicPr>
          <p:cNvPr id="15366" name="Picture 6" descr="http://4.bp.blogspot.com/_TbPoPXpk3O4/SIku5HpwPdI/AAAAAAAAAAw/ouVbauVR19k/s320/Globo+Ambienta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595686"/>
            <a:ext cx="3262314" cy="326231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57158" y="285728"/>
            <a:ext cx="7122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PT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Camada De Ozono</a:t>
            </a:r>
            <a:endParaRPr lang="pt-PT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642910" y="1357298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dirty="0" smtClean="0"/>
              <a:t> </a:t>
            </a:r>
            <a:r>
              <a:rPr lang="pt-PT" dirty="0" smtClean="0">
                <a:latin typeface="Comic Sans MS" pitchFamily="66" charset="0"/>
              </a:rPr>
              <a:t>Ouve-se falar com frequência do buraco de ozono, na verdade não se trata de um verdadeiro buraco, mas sim de uma diminuição da espessura da camada.</a:t>
            </a:r>
          </a:p>
          <a:p>
            <a:r>
              <a:rPr lang="pt-PT" dirty="0">
                <a:latin typeface="Comic Sans MS" pitchFamily="66" charset="0"/>
              </a:rPr>
              <a:t> </a:t>
            </a:r>
            <a:r>
              <a:rPr lang="pt-PT" dirty="0" smtClean="0">
                <a:latin typeface="Comic Sans MS" pitchFamily="66" charset="0"/>
              </a:rPr>
              <a:t>Todos os anos, pela Primavera por cima da Antárctida reaparece o buraco de ozono que tem o tamanho dos Estados Unidos América. Ao longo do ano, com as mudanças de ventos o buraco enche-se de ozono vindo do restante planeta, o que implica um decréscimo da espessura da camada nos outros locais. Só a título de exemplo, no Canadá durante o inverno, a camada de ozono está cerca de 20% abaixo dos seus valores normais.</a:t>
            </a:r>
            <a:endParaRPr lang="pt-PT" dirty="0">
              <a:latin typeface="Comic Sans MS" pitchFamily="66" charset="0"/>
            </a:endParaRPr>
          </a:p>
        </p:txBody>
      </p:sp>
      <p:pic>
        <p:nvPicPr>
          <p:cNvPr id="16388" name="Picture 4" descr="http://nautilus.fis.uc.pt/cec/hiper/liliana%20cruz/TRABALHO%20INDIVIDUAL%20-%20FINAL/O%20OZONO%20NA%20ESTRATOSFERA_ficheiros/image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857364"/>
            <a:ext cx="3133725" cy="340995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857224" y="357166"/>
            <a:ext cx="6751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PT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Efeito de estufa</a:t>
            </a:r>
            <a:endParaRPr lang="pt-PT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357158" y="1500174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O efeito de estufa é um processo que ocorre quando uma parte da radiação solar</a:t>
            </a:r>
            <a:r>
              <a:rPr lang="pt-PT" dirty="0">
                <a:latin typeface="Comic Sans MS" pitchFamily="66" charset="0"/>
              </a:rPr>
              <a:t> </a:t>
            </a:r>
            <a:r>
              <a:rPr lang="pt-PT" dirty="0" smtClean="0">
                <a:latin typeface="Comic Sans MS" pitchFamily="66" charset="0"/>
              </a:rPr>
              <a:t>reflectidas pela superfície terrestre é absorvida por determinados gases presentes na atmosfera. Como consequência disso, o calor fica retido, não sendo libertado para o espaço. O efeito estufa dentro de uma determinada faixa é de vital importância pois, sem ele, a vida como a conhecemos não poderia existir. Serve para manter o planeta aquecido, e assim, garantir a manutenção da vida.</a:t>
            </a:r>
            <a:endParaRPr lang="pt-PT" dirty="0">
              <a:latin typeface="Comic Sans MS" pitchFamily="66" charset="0"/>
            </a:endParaRPr>
          </a:p>
        </p:txBody>
      </p:sp>
      <p:pic>
        <p:nvPicPr>
          <p:cNvPr id="17410" name="Picture 2" descr="http://www.notapositiva.com/trab_estudantes/trab_estudantes/cienciasnaturais/ciencias_trab/recursosenergeticos/recursosenergeticos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643050"/>
            <a:ext cx="3143272" cy="32620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571604" y="428604"/>
            <a:ext cx="5955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PT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Bibliografia</a:t>
            </a:r>
            <a:endParaRPr lang="pt-PT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928662" y="185736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http://pt.wikipedia.org/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928662" y="1928802"/>
            <a:ext cx="50720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                 http://pt.wikipedia.org/wiki/Reciclagem</a:t>
            </a: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928662" y="2571744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http://ciencias3c.cvg.com.pt/ozono. htm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928662" y="292893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http://pt.wikipedia.org/wiki/Efeito_estufa</a:t>
            </a: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052" grpId="0"/>
      <p:bldP spid="11" grpId="0"/>
      <p:bldP spid="20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2000232" y="857232"/>
            <a:ext cx="50577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PT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Conclusão</a:t>
            </a:r>
            <a:endParaRPr lang="pt-PT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643042" y="2928934"/>
            <a:ext cx="5143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No final deste trabalho ficamos a conhecer mais sobre a  Educação Ambiental e esperamos que também tenhas ficado a saber mais sobre o tema e esperamos que tenham gostado.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2786050" y="2285992"/>
            <a:ext cx="550072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solidFill>
                  <a:schemeClr val="accent1"/>
                </a:solidFill>
                <a:latin typeface="Comic Sans MS" pitchFamily="66" charset="0"/>
              </a:rPr>
              <a:t>Escola Básica de Aver-o-Mar</a:t>
            </a:r>
          </a:p>
          <a:p>
            <a:endParaRPr lang="pt-PT" sz="2800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r>
              <a:rPr lang="pt-PT" sz="2400" dirty="0" smtClean="0">
                <a:solidFill>
                  <a:schemeClr val="accent1"/>
                </a:solidFill>
                <a:latin typeface="Comic Sans MS" pitchFamily="66" charset="0"/>
              </a:rPr>
              <a:t>          Área de Projecto</a:t>
            </a:r>
          </a:p>
          <a:p>
            <a:endParaRPr lang="pt-PT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r>
              <a:rPr lang="pt-PT" sz="2000" dirty="0" smtClean="0">
                <a:solidFill>
                  <a:schemeClr val="accent1"/>
                </a:solidFill>
                <a:latin typeface="Comic Sans MS" pitchFamily="66" charset="0"/>
              </a:rPr>
              <a:t>Professor:</a:t>
            </a:r>
          </a:p>
          <a:p>
            <a:r>
              <a:rPr lang="pt-PT" dirty="0" smtClean="0">
                <a:latin typeface="Comic Sans MS" pitchFamily="66" charset="0"/>
              </a:rPr>
              <a:t>Paulo Almeida</a:t>
            </a:r>
          </a:p>
          <a:p>
            <a:endParaRPr lang="pt-PT" dirty="0" smtClean="0">
              <a:latin typeface="Comic Sans MS" pitchFamily="66" charset="0"/>
            </a:endParaRPr>
          </a:p>
          <a:p>
            <a:r>
              <a:rPr lang="pt-PT" sz="2000" dirty="0" smtClean="0">
                <a:solidFill>
                  <a:schemeClr val="accent1"/>
                </a:solidFill>
                <a:latin typeface="Comic Sans MS" pitchFamily="66" charset="0"/>
              </a:rPr>
              <a:t>Trabalho Realizado por:</a:t>
            </a:r>
          </a:p>
          <a:p>
            <a:r>
              <a:rPr lang="pt-PT" dirty="0" smtClean="0">
                <a:latin typeface="Comic Sans MS" pitchFamily="66" charset="0"/>
              </a:rPr>
              <a:t>Carla Morim nº3</a:t>
            </a:r>
          </a:p>
          <a:p>
            <a:r>
              <a:rPr lang="pt-PT" dirty="0" smtClean="0">
                <a:latin typeface="Comic Sans MS" pitchFamily="66" charset="0"/>
              </a:rPr>
              <a:t>Liliana Finisterra nº16</a:t>
            </a:r>
          </a:p>
          <a:p>
            <a:r>
              <a:rPr lang="pt-PT" dirty="0" smtClean="0">
                <a:latin typeface="Comic Sans MS" pitchFamily="66" charset="0"/>
              </a:rPr>
              <a:t>Lucie Silva nº17</a:t>
            </a:r>
          </a:p>
          <a:p>
            <a:r>
              <a:rPr lang="pt-PT" dirty="0" smtClean="0">
                <a:latin typeface="Comic Sans MS" pitchFamily="66" charset="0"/>
              </a:rPr>
              <a:t>Patrícia Carreira nº20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2071670" y="1928802"/>
            <a:ext cx="41434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PT" sz="8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Fim</a:t>
            </a:r>
            <a:r>
              <a:rPr lang="pt-PT" sz="9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!!</a:t>
            </a:r>
            <a:endParaRPr lang="pt-PT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928662" y="357166"/>
            <a:ext cx="30187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PT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Índice</a:t>
            </a:r>
            <a:endParaRPr lang="pt-PT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42910" y="1357298"/>
            <a:ext cx="44291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Introdução</a:t>
            </a:r>
          </a:p>
          <a:p>
            <a:endParaRPr lang="pt-PT" dirty="0" smtClean="0">
              <a:latin typeface="Comic Sans MS" pitchFamily="66" charset="0"/>
            </a:endParaRPr>
          </a:p>
          <a:p>
            <a:r>
              <a:rPr lang="pt-PT" dirty="0" smtClean="0">
                <a:latin typeface="Comic Sans MS" pitchFamily="66" charset="0"/>
              </a:rPr>
              <a:t>Educação Ambiental</a:t>
            </a:r>
          </a:p>
          <a:p>
            <a:endParaRPr lang="pt-PT" dirty="0" smtClean="0">
              <a:latin typeface="Comic Sans MS" pitchFamily="66" charset="0"/>
            </a:endParaRPr>
          </a:p>
          <a:p>
            <a:r>
              <a:rPr lang="pt-PT" dirty="0" smtClean="0">
                <a:latin typeface="Comic Sans MS" pitchFamily="66" charset="0"/>
              </a:rPr>
              <a:t>Reduzir, Reutilizar  e Reciclar</a:t>
            </a:r>
          </a:p>
          <a:p>
            <a:endParaRPr lang="pt-PT" dirty="0" smtClean="0">
              <a:latin typeface="Comic Sans MS" pitchFamily="66" charset="0"/>
            </a:endParaRPr>
          </a:p>
          <a:p>
            <a:r>
              <a:rPr lang="pt-PT" dirty="0" smtClean="0">
                <a:latin typeface="Comic Sans MS" pitchFamily="66" charset="0"/>
              </a:rPr>
              <a:t>Reduzir</a:t>
            </a:r>
          </a:p>
          <a:p>
            <a:endParaRPr lang="pt-PT" dirty="0" smtClean="0">
              <a:latin typeface="Comic Sans MS" pitchFamily="66" charset="0"/>
            </a:endParaRPr>
          </a:p>
          <a:p>
            <a:r>
              <a:rPr lang="pt-PT" dirty="0" smtClean="0">
                <a:latin typeface="Comic Sans MS" pitchFamily="66" charset="0"/>
              </a:rPr>
              <a:t>Reciclar</a:t>
            </a:r>
          </a:p>
          <a:p>
            <a:endParaRPr lang="pt-PT" dirty="0" smtClean="0">
              <a:latin typeface="Comic Sans MS" pitchFamily="66" charset="0"/>
            </a:endParaRPr>
          </a:p>
          <a:p>
            <a:r>
              <a:rPr lang="pt-PT" dirty="0" smtClean="0">
                <a:latin typeface="Comic Sans MS" pitchFamily="66" charset="0"/>
              </a:rPr>
              <a:t>Ciclo da Reciclagem</a:t>
            </a:r>
          </a:p>
          <a:p>
            <a:endParaRPr lang="pt-PT" dirty="0" smtClean="0">
              <a:latin typeface="Comic Sans MS" pitchFamily="66" charset="0"/>
            </a:endParaRPr>
          </a:p>
          <a:p>
            <a:r>
              <a:rPr lang="pt-PT" dirty="0" smtClean="0">
                <a:latin typeface="Comic Sans MS" pitchFamily="66" charset="0"/>
              </a:rPr>
              <a:t>Camada de Ozono</a:t>
            </a:r>
          </a:p>
          <a:p>
            <a:endParaRPr lang="pt-PT" dirty="0" smtClean="0">
              <a:latin typeface="Comic Sans MS" pitchFamily="66" charset="0"/>
            </a:endParaRPr>
          </a:p>
          <a:p>
            <a:r>
              <a:rPr lang="pt-PT" dirty="0" smtClean="0">
                <a:latin typeface="Comic Sans MS" pitchFamily="66" charset="0"/>
              </a:rPr>
              <a:t>Efeito de Estufa</a:t>
            </a:r>
          </a:p>
          <a:p>
            <a:endParaRPr lang="pt-PT" dirty="0" smtClean="0">
              <a:latin typeface="Comic Sans MS" pitchFamily="66" charset="0"/>
            </a:endParaRPr>
          </a:p>
          <a:p>
            <a:r>
              <a:rPr lang="pt-PT" dirty="0" smtClean="0">
                <a:latin typeface="Comic Sans MS" pitchFamily="66" charset="0"/>
              </a:rPr>
              <a:t>Bibliografia</a:t>
            </a:r>
          </a:p>
          <a:p>
            <a:endParaRPr lang="pt-PT" dirty="0" smtClean="0">
              <a:latin typeface="Comic Sans MS" pitchFamily="66" charset="0"/>
            </a:endParaRPr>
          </a:p>
          <a:p>
            <a:r>
              <a:rPr lang="pt-PT" dirty="0" smtClean="0">
                <a:latin typeface="Comic Sans MS" pitchFamily="66" charset="0"/>
              </a:rPr>
              <a:t>Conclusão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214414" y="642918"/>
            <a:ext cx="5506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PT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Introdução</a:t>
            </a:r>
            <a:endParaRPr lang="pt-PT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357290" y="2428868"/>
            <a:ext cx="55721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Com este trabalho esperamos aprender mais sobre Educação Ambiental visto que é um assunto que preocupa tanto a Humanidade. Mas não só nós queremos aprender como esperamos dar a conhecer no final deste trabalho, e esperámos que tu fiques a conhecer mais sobre o tema.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571472" y="3143248"/>
            <a:ext cx="514353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Educação ambiental é um ramo da educação cujo objectivo é a divulgação do conhecimento sobre o ambiente, a fim de ajudar à sua preservação e utilização sustentável dos seus recursos. É uma metodologia de análise que surge a partir do interesse do homem em assuntos como o ambiente devido às grandes catástrofes naturais que têm assolado o mundo nas últimas décadas.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1285852" y="642918"/>
            <a:ext cx="6858048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PT" sz="5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Educação Ambiental</a:t>
            </a:r>
            <a:endParaRPr lang="pt-PT" sz="5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214282" y="142852"/>
            <a:ext cx="850112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PT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Reduzir, reutilizar, e Reciclar</a:t>
            </a:r>
            <a:endParaRPr lang="pt-PT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500034" y="2786058"/>
            <a:ext cx="62865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Todos nós produzimos lixo. Geralmente não pensamos sobre ele: simplesmente o deitamos fora. Porém, o mundo está a ficar sem espaço para guardar todo o lixo que se está a acumular. Se o deixarmos por aí, ele se torna um risco para a saúde. Queimar o lixo polui o ar, e as cinzas  são tóxicas. Às vezes, o lixo é deixado nos rios e lagos, poluindo a água. Frequentemente ele é enterrado na terra. O lixo enterrado, muitas vezes, pode conter substâncias tóxicas que se desfazem no solo e poluem o abastecimento de água.</a:t>
            </a:r>
          </a:p>
          <a:p>
            <a:r>
              <a:rPr lang="pt-PT" dirty="0" smtClean="0">
                <a:latin typeface="Comic Sans MS" pitchFamily="66" charset="0"/>
              </a:rPr>
              <a:t>Há três coisas que podemos fazer para limitar o impacto do lixo sobre o meio ambiente: reduzir, reutilizar e reciclar. 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2357422" y="928670"/>
            <a:ext cx="3262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PT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Reduzir</a:t>
            </a:r>
            <a:endParaRPr lang="pt-PT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1643042" y="2285992"/>
            <a:ext cx="46434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A melhor solução é reduzir o lixo que produzimos em primeiro lugar. Por exemplo, só devemos comprar produtos que em a embalagem não seja maior do que é preciso. </a:t>
            </a:r>
          </a:p>
          <a:p>
            <a:r>
              <a:rPr lang="pt-PT" dirty="0" smtClean="0">
                <a:latin typeface="Comic Sans MS" pitchFamily="66" charset="0"/>
              </a:rPr>
              <a:t>Pensa cuidadosamente sobre que tipos de materiais são usados nas coisas que compramos. Uma vez que se tornam lixo, ele pode levar muito tempo para se decompor. 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214414" y="500042"/>
            <a:ext cx="58795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PT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Reciclar</a:t>
            </a:r>
          </a:p>
        </p:txBody>
      </p:sp>
      <p:pic>
        <p:nvPicPr>
          <p:cNvPr id="13313" name="Picture 1" descr="http://images.quebarato.com.br/photos/big/6/B/10436B_1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500694" y="1857364"/>
            <a:ext cx="285752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ângulo 15"/>
          <p:cNvSpPr/>
          <p:nvPr/>
        </p:nvSpPr>
        <p:spPr>
          <a:xfrm>
            <a:off x="642910" y="221455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 Reciclar é o termo genericamente utilizado para designar o reaproveitamento de materiais beneficiados como matéria-prima para um novo produto. Muitos materiais podem ser reciclados e os exemplos mais comuns são o papel, o vidro, o metal</a:t>
            </a:r>
            <a:r>
              <a:rPr lang="pt-PT" dirty="0">
                <a:latin typeface="Comic Sans MS" pitchFamily="66" charset="0"/>
              </a:rPr>
              <a:t> </a:t>
            </a:r>
            <a:r>
              <a:rPr lang="pt-PT" dirty="0" smtClean="0">
                <a:latin typeface="Comic Sans MS" pitchFamily="66" charset="0"/>
              </a:rPr>
              <a:t>e o plástico. </a:t>
            </a:r>
            <a:endParaRPr lang="pt-PT" dirty="0">
              <a:latin typeface="Comic Sans MS" pitchFamily="66" charset="0"/>
            </a:endParaRPr>
          </a:p>
        </p:txBody>
      </p:sp>
      <p:pic>
        <p:nvPicPr>
          <p:cNvPr id="13323" name="Picture 11" descr="http://upload.wikimedia.org/wikipedia/commons/thumb/7/7b/Recycling_symbol.svg/150px-Recycling_symbol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5072074"/>
            <a:ext cx="1428750" cy="1390650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2571736" y="5715016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accent1"/>
                </a:solidFill>
              </a:rPr>
              <a:t>Símbolo da Reciclagem.</a:t>
            </a:r>
            <a:endParaRPr lang="pt-PT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6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14282" y="142852"/>
            <a:ext cx="835824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PT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Ciclo Infinito  da RECICLAGEM</a:t>
            </a:r>
            <a:endParaRPr lang="pt-PT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http://www.qpcpesquisa.com/reciclagem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428860" y="2213837"/>
            <a:ext cx="4429156" cy="464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eb1-fermentoes.rcts.pt/imagens/reciclagem_roda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928927" y="2471154"/>
            <a:ext cx="3688320" cy="40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ângulo 5"/>
          <p:cNvSpPr/>
          <p:nvPr/>
        </p:nvSpPr>
        <p:spPr>
          <a:xfrm>
            <a:off x="357158" y="214290"/>
            <a:ext cx="79296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PT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Roda da reciclagem</a:t>
            </a:r>
            <a:endParaRPr lang="pt-PT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nt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irante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nt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534</TotalTime>
  <Words>682</Words>
  <Application>Microsoft Office PowerPoint</Application>
  <PresentationFormat>Apresentação no Ecrã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dos diapositivos</vt:lpstr>
      </vt:variant>
      <vt:variant>
        <vt:i4>15</vt:i4>
      </vt:variant>
    </vt:vector>
  </HeadingPairs>
  <TitlesOfParts>
    <vt:vector size="17" baseType="lpstr">
      <vt:lpstr>Mirante</vt:lpstr>
      <vt:lpstr>Modelo de apresentação personalizado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Liliana Barroso Finisterra</dc:creator>
  <cp:lastModifiedBy>Paulo Almeida</cp:lastModifiedBy>
  <cp:revision>62</cp:revision>
  <dcterms:created xsi:type="dcterms:W3CDTF">2009-11-05T16:46:46Z</dcterms:created>
  <dcterms:modified xsi:type="dcterms:W3CDTF">2010-01-07T09:49:22Z</dcterms:modified>
</cp:coreProperties>
</file>