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70" r:id="rId2"/>
    <p:sldId id="266" r:id="rId3"/>
    <p:sldId id="272" r:id="rId4"/>
    <p:sldId id="256" r:id="rId5"/>
    <p:sldId id="257" r:id="rId6"/>
    <p:sldId id="258" r:id="rId7"/>
    <p:sldId id="260" r:id="rId8"/>
    <p:sldId id="261" r:id="rId9"/>
    <p:sldId id="262" r:id="rId10"/>
    <p:sldId id="263" r:id="rId11"/>
    <p:sldId id="264" r:id="rId12"/>
    <p:sldId id="265" r:id="rId13"/>
    <p:sldId id="267" r:id="rId14"/>
    <p:sldId id="268" r:id="rId15"/>
    <p:sldId id="271" r:id="rId16"/>
    <p:sldId id="259" r:id="rId17"/>
    <p:sldId id="269" r:id="rId18"/>
  </p:sldIdLst>
  <p:sldSz cx="9144000" cy="6858000" type="screen4x3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FF"/>
    <a:srgbClr val="00FFFF"/>
    <a:srgbClr val="00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562" autoAdjust="0"/>
    <p:restoredTop sz="94660"/>
  </p:normalViewPr>
  <p:slideViewPr>
    <p:cSldViewPr>
      <p:cViewPr varScale="1">
        <p:scale>
          <a:sx n="74" d="100"/>
          <a:sy n="74" d="100"/>
        </p:scale>
        <p:origin x="-100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o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PT" smtClean="0"/>
              <a:t>Faça clique para editar o estilo</a:t>
            </a:r>
            <a:endParaRPr kumimoji="0" lang="en-US"/>
          </a:p>
        </p:txBody>
      </p:sp>
      <p:sp>
        <p:nvSpPr>
          <p:cNvPr id="28" name="Marcador de Posição da Data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0A279CF1-AE7E-4C04-B491-F534D71E5B9A}" type="datetimeFigureOut">
              <a:rPr lang="pt-PT" smtClean="0"/>
              <a:pPr/>
              <a:t>31-05-2010</a:t>
            </a:fld>
            <a:endParaRPr lang="pt-PT"/>
          </a:p>
        </p:txBody>
      </p:sp>
      <p:sp>
        <p:nvSpPr>
          <p:cNvPr id="17" name="Marcador de Posição do Rodapé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pt-PT"/>
          </a:p>
        </p:txBody>
      </p:sp>
      <p:sp>
        <p:nvSpPr>
          <p:cNvPr id="10" name="Rectângulo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ângulo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ângulo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ângulo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exão rect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Conexão rect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Conexão rect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exão rect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exão rect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Conexão rect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ângulo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Marcador de Posição do Número do Diapositivo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A6A527-2E5A-469C-9D90-A9D72921BB5C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79CF1-AE7E-4C04-B491-F534D71E5B9A}" type="datetimeFigureOut">
              <a:rPr lang="pt-PT" smtClean="0"/>
              <a:pPr/>
              <a:t>31-05-2010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6A527-2E5A-469C-9D90-A9D72921BB5C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79CF1-AE7E-4C04-B491-F534D71E5B9A}" type="datetimeFigureOut">
              <a:rPr lang="pt-PT" smtClean="0"/>
              <a:pPr/>
              <a:t>31-05-2010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6A527-2E5A-469C-9D90-A9D72921BB5C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8" name="Marcador de Posição de Conteúdo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A279CF1-AE7E-4C04-B491-F534D71E5B9A}" type="datetimeFigureOut">
              <a:rPr lang="pt-PT" smtClean="0"/>
              <a:pPr/>
              <a:t>31-05-2010</a:t>
            </a:fld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A6A527-2E5A-469C-9D90-A9D72921BB5C}" type="slidenum">
              <a:rPr lang="pt-PT" smtClean="0"/>
              <a:pPr/>
              <a:t>‹nº›</a:t>
            </a:fld>
            <a:endParaRPr lang="pt-PT"/>
          </a:p>
        </p:txBody>
      </p:sp>
      <p:sp>
        <p:nvSpPr>
          <p:cNvPr id="10" name="Marcador de Posição do Rodapé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t-P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c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0A279CF1-AE7E-4C04-B491-F534D71E5B9A}" type="datetimeFigureOut">
              <a:rPr lang="pt-PT" smtClean="0"/>
              <a:pPr/>
              <a:t>31-05-2010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pt-PT"/>
          </a:p>
        </p:txBody>
      </p:sp>
      <p:sp>
        <p:nvSpPr>
          <p:cNvPr id="9" name="Rectângulo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ângulo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ângulo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ângulo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exão rect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Conexão rect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exão rect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exão rect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Conexão rect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ângulo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Conexão rect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A6A527-2E5A-469C-9D90-A9D72921BB5C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79CF1-AE7E-4C04-B491-F534D71E5B9A}" type="datetimeFigureOut">
              <a:rPr lang="pt-PT" smtClean="0"/>
              <a:pPr/>
              <a:t>31-05-2010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6A527-2E5A-469C-9D90-A9D72921BB5C}" type="slidenum">
              <a:rPr lang="pt-PT" smtClean="0"/>
              <a:pPr/>
              <a:t>‹nº›</a:t>
            </a:fld>
            <a:endParaRPr lang="pt-PT"/>
          </a:p>
        </p:txBody>
      </p:sp>
      <p:sp>
        <p:nvSpPr>
          <p:cNvPr id="9" name="Marcador de Posição de Conteúdo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11" name="Marcador de Posição de Conteúdo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79CF1-AE7E-4C04-B491-F534D71E5B9A}" type="datetimeFigureOut">
              <a:rPr lang="pt-PT" smtClean="0"/>
              <a:pPr/>
              <a:t>31-05-2010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6A527-2E5A-469C-9D90-A9D72921BB5C}" type="slidenum">
              <a:rPr lang="pt-PT" smtClean="0"/>
              <a:pPr/>
              <a:t>‹nº›</a:t>
            </a:fld>
            <a:endParaRPr lang="pt-PT"/>
          </a:p>
        </p:txBody>
      </p:sp>
      <p:sp>
        <p:nvSpPr>
          <p:cNvPr id="11" name="Marcador de Posição de Conteúdo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13" name="Marcador de Posição de Conteúdo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12" name="Marcador de Posição do Texto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14" name="Marcador de Posição do Texto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6" name="Marcador de Posição da Dat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A279CF1-AE7E-4C04-B491-F534D71E5B9A}" type="datetimeFigureOut">
              <a:rPr lang="pt-PT" smtClean="0"/>
              <a:pPr/>
              <a:t>31-05-2010</a:t>
            </a:fld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A6A527-2E5A-469C-9D90-A9D72921BB5C}" type="slidenum">
              <a:rPr lang="pt-PT" smtClean="0"/>
              <a:pPr/>
              <a:t>‹nº›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P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79CF1-AE7E-4C04-B491-F534D71E5B9A}" type="datetimeFigureOut">
              <a:rPr lang="pt-PT" smtClean="0"/>
              <a:pPr/>
              <a:t>31-05-2010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6A527-2E5A-469C-9D90-A9D72921BB5C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exão rect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8" name="Conexão rect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Conexão rect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Conexão rect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ângulo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exão rect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Marcador de Posição de Conteúdo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21" name="Marcador de Posição da Data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A279CF1-AE7E-4C04-B491-F534D71E5B9A}" type="datetimeFigureOut">
              <a:rPr lang="pt-PT" smtClean="0"/>
              <a:pPr/>
              <a:t>31-05-2010</a:t>
            </a:fld>
            <a:endParaRPr lang="pt-PT"/>
          </a:p>
        </p:txBody>
      </p:sp>
      <p:sp>
        <p:nvSpPr>
          <p:cNvPr id="22" name="Marcador de Posição do Número do Diapositivo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A6A527-2E5A-469C-9D90-A9D72921BB5C}" type="slidenum">
              <a:rPr lang="pt-PT" smtClean="0"/>
              <a:pPr/>
              <a:t>‹nº›</a:t>
            </a:fld>
            <a:endParaRPr lang="pt-PT"/>
          </a:p>
        </p:txBody>
      </p:sp>
      <p:sp>
        <p:nvSpPr>
          <p:cNvPr id="23" name="Marcador de Posição do Rodapé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t-P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exão rect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pt-PT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10" name="Conexão rect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ângulo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exão rect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Conexão rect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Conexão rect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Marcador de Posição da Data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A279CF1-AE7E-4C04-B491-F534D71E5B9A}" type="datetimeFigureOut">
              <a:rPr lang="pt-PT" smtClean="0"/>
              <a:pPr/>
              <a:t>31-05-2010</a:t>
            </a:fld>
            <a:endParaRPr lang="pt-PT"/>
          </a:p>
        </p:txBody>
      </p:sp>
      <p:sp>
        <p:nvSpPr>
          <p:cNvPr id="18" name="Marcador de Posição do Número do Diapositivo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A6A527-2E5A-469C-9D90-A9D72921BB5C}" type="slidenum">
              <a:rPr lang="pt-PT" smtClean="0"/>
              <a:pPr/>
              <a:t>‹nº›</a:t>
            </a:fld>
            <a:endParaRPr lang="pt-PT"/>
          </a:p>
        </p:txBody>
      </p:sp>
      <p:sp>
        <p:nvSpPr>
          <p:cNvPr id="21" name="Marcador de Posição do Rodapé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P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exão rect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Marcador de Posição do Título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13" name="Marcador de Posição do Texto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PT" smtClean="0"/>
              <a:t>Clique para editar os estilos</a:t>
            </a:r>
          </a:p>
          <a:p>
            <a:pPr lvl="1" eaLnBrk="1" latinLnBrk="0" hangingPunct="1"/>
            <a:r>
              <a:rPr kumimoji="0" lang="pt-PT" smtClean="0"/>
              <a:t>Segundo nível</a:t>
            </a:r>
          </a:p>
          <a:p>
            <a:pPr lvl="2" eaLnBrk="1" latinLnBrk="0" hangingPunct="1"/>
            <a:r>
              <a:rPr kumimoji="0" lang="pt-PT" smtClean="0"/>
              <a:t>Terceiro nível</a:t>
            </a:r>
          </a:p>
          <a:p>
            <a:pPr lvl="3" eaLnBrk="1" latinLnBrk="0" hangingPunct="1"/>
            <a:r>
              <a:rPr kumimoji="0" lang="pt-PT" smtClean="0"/>
              <a:t>Quarto nível</a:t>
            </a:r>
          </a:p>
          <a:p>
            <a:pPr lvl="4" eaLnBrk="1" latinLnBrk="0" hangingPunct="1"/>
            <a:r>
              <a:rPr kumimoji="0" lang="pt-PT" smtClean="0"/>
              <a:t>Quinto nível</a:t>
            </a:r>
            <a:endParaRPr kumimoji="0" lang="en-US"/>
          </a:p>
        </p:txBody>
      </p:sp>
      <p:sp>
        <p:nvSpPr>
          <p:cNvPr id="14" name="Marcador de Posição da Data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0A279CF1-AE7E-4C04-B491-F534D71E5B9A}" type="datetimeFigureOut">
              <a:rPr lang="pt-PT" smtClean="0"/>
              <a:pPr/>
              <a:t>31-05-2010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pt-PT"/>
          </a:p>
        </p:txBody>
      </p:sp>
      <p:sp>
        <p:nvSpPr>
          <p:cNvPr id="7" name="Conexão rect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onexão rect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ângulo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exão rect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Marcador de Posição do Número do Diapositivo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A6A527-2E5A-469C-9D90-A9D72921BB5C}" type="slidenum">
              <a:rPr lang="pt-PT" smtClean="0"/>
              <a:pPr/>
              <a:t>‹nº›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285984" y="1714488"/>
            <a:ext cx="6172200" cy="2732570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pt-PT" sz="5400" b="1" cap="none" spc="50" dirty="0" smtClean="0">
                <a:ln w="11430"/>
                <a:solidFill>
                  <a:srgbClr val="0099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Carta da Terra e Educação para a sustentabilidade</a:t>
            </a:r>
            <a:endParaRPr lang="pt-PT" sz="5400" b="1" cap="none" spc="50" dirty="0">
              <a:ln w="11430"/>
              <a:solidFill>
                <a:srgbClr val="0099FF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PT" dirty="0" smtClean="0"/>
          </a:p>
          <a:p>
            <a:endParaRPr lang="pt-PT" dirty="0" smtClean="0"/>
          </a:p>
          <a:p>
            <a:endParaRPr lang="pt-PT" dirty="0" smtClean="0"/>
          </a:p>
          <a:p>
            <a:endParaRPr lang="pt-PT" dirty="0" smtClean="0"/>
          </a:p>
          <a:p>
            <a:endParaRPr lang="pt-PT" dirty="0" smtClean="0"/>
          </a:p>
          <a:p>
            <a:endParaRPr lang="pt-PT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PT" dirty="0" smtClean="0">
                <a:latin typeface="Comic Sans MS" pitchFamily="66" charset="0"/>
              </a:rPr>
              <a:t/>
            </a:r>
            <a:br>
              <a:rPr lang="pt-PT" dirty="0" smtClean="0">
                <a:latin typeface="Comic Sans MS" pitchFamily="66" charset="0"/>
              </a:rPr>
            </a:br>
            <a:r>
              <a:rPr lang="pt-PT" dirty="0" smtClean="0">
                <a:latin typeface="Comic Sans MS" pitchFamily="66" charset="0"/>
              </a:rPr>
              <a:t/>
            </a:r>
            <a:br>
              <a:rPr lang="pt-PT" dirty="0" smtClean="0">
                <a:latin typeface="Comic Sans MS" pitchFamily="66" charset="0"/>
              </a:rPr>
            </a:br>
            <a:endParaRPr lang="pt-PT" dirty="0">
              <a:latin typeface="Comic Sans MS" pitchFamily="66" charset="0"/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sz="quarter" idx="1"/>
          </p:nvPr>
        </p:nvSpPr>
        <p:spPr>
          <a:xfrm>
            <a:off x="500034" y="1142984"/>
            <a:ext cx="7467600" cy="4873752"/>
          </a:xfrm>
        </p:spPr>
        <p:txBody>
          <a:bodyPr>
            <a:normAutofit fontScale="92500" lnSpcReduction="10000"/>
          </a:bodyPr>
          <a:lstStyle/>
          <a:p>
            <a:pPr>
              <a:buFont typeface="Courier New" pitchFamily="49" charset="0"/>
              <a:buChar char="o"/>
            </a:pPr>
            <a:r>
              <a:rPr lang="pt-PT" dirty="0" smtClean="0">
                <a:latin typeface="Comic Sans MS" pitchFamily="66" charset="0"/>
              </a:rPr>
              <a:t> A sustentabilidade é fornecer o melhor para as pessoas e para o ambiente tanto agora como para um futuro indeterminado. Segundo o Relatório de Brundtland (1987), sustentabilidade é:Prevenir as necessidades da geração presente sem afectar a habilidade das gerações futuras.</a:t>
            </a:r>
          </a:p>
          <a:p>
            <a:pPr>
              <a:buFont typeface="Courier New" pitchFamily="49" charset="0"/>
              <a:buChar char="o"/>
            </a:pPr>
            <a:r>
              <a:rPr lang="pt-PT" dirty="0" smtClean="0">
                <a:latin typeface="Comic Sans MS" pitchFamily="66" charset="0"/>
              </a:rPr>
              <a:t>O termo original foi “Desenvolvimento Sustentável, um termo adaptado pela Agenda 21, programa das Nações Unidas. Algumas pessoas ,hoje, referem-se ao termo "desenvolvimento sustentável" como um termo grande pois implica desenvolvimento continuado, e insistem que ele deve ser reservado só para as actividades de desenvolvimento. "Sustentabilidade", então, é hoje em dia usado como um termo grande para todas as actividades humanas</a:t>
            </a:r>
            <a:r>
              <a:rPr lang="pt-PT" dirty="0" smtClean="0"/>
              <a:t>.</a:t>
            </a:r>
          </a:p>
          <a:p>
            <a:endParaRPr lang="pt-PT" dirty="0"/>
          </a:p>
        </p:txBody>
      </p:sp>
      <p:sp>
        <p:nvSpPr>
          <p:cNvPr id="4" name="CaixaDeTexto 3"/>
          <p:cNvSpPr txBox="1"/>
          <p:nvPr/>
        </p:nvSpPr>
        <p:spPr>
          <a:xfrm>
            <a:off x="500034" y="357166"/>
            <a:ext cx="70009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3600" dirty="0" smtClean="0">
                <a:solidFill>
                  <a:srgbClr val="0099FF"/>
                </a:solidFill>
                <a:latin typeface="Comic Sans MS" pitchFamily="66" charset="0"/>
              </a:rPr>
              <a:t>Desenvolvimento Sustentável</a:t>
            </a:r>
            <a:endParaRPr lang="pt-PT" sz="3600" dirty="0">
              <a:solidFill>
                <a:srgbClr val="0099FF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ecologiaurbana.com.br/wp-content/uploads/2008/11/educacao-ambiental-e-sustentabilidade-300x294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43042" y="642918"/>
            <a:ext cx="5595964" cy="5484045"/>
          </a:xfrm>
          <a:prstGeom prst="ellipse">
            <a:avLst/>
          </a:prstGeom>
          <a:ln>
            <a:noFill/>
          </a:ln>
          <a:effectLst>
            <a:glow rad="63500">
              <a:schemeClr val="accent3">
                <a:satMod val="175000"/>
                <a:alpha val="40000"/>
              </a:schemeClr>
            </a:glow>
            <a:softEdge rad="112500"/>
          </a:effectLst>
        </p:spPr>
      </p:pic>
    </p:spTree>
  </p:cSld>
  <p:clrMapOvr>
    <a:masterClrMapping/>
  </p:clrMapOvr>
  <p:transition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PT" b="1" dirty="0" smtClean="0">
                <a:solidFill>
                  <a:srgbClr val="0099FF"/>
                </a:solidFill>
                <a:latin typeface="Comic Sans MS" pitchFamily="66" charset="0"/>
              </a:rPr>
              <a:t>Conferência Internacional da Educação para o Desenvolvimento Sustentável</a:t>
            </a:r>
            <a:endParaRPr lang="pt-PT" dirty="0">
              <a:solidFill>
                <a:srgbClr val="0099FF"/>
              </a:solidFill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algn="ctr">
              <a:buFont typeface="Courier New" pitchFamily="49" charset="0"/>
              <a:buChar char="o"/>
            </a:pPr>
            <a:r>
              <a:rPr lang="pt-PT" dirty="0" smtClean="0">
                <a:latin typeface="Comic Sans MS" pitchFamily="66" charset="0"/>
              </a:rPr>
              <a:t>A Conferência Internacional de Educação para o Desenvolvimento Sustentável será realizada entre os dias 18 e 20 de Maio, no Centro Integrado dos Empresários e Trabalhadores do Estado do Paraná (Cietep), em Curitiba.</a:t>
            </a:r>
          </a:p>
          <a:p>
            <a:pPr algn="ctr">
              <a:buFont typeface="Courier New" pitchFamily="49" charset="0"/>
              <a:buChar char="o"/>
            </a:pPr>
            <a:r>
              <a:rPr lang="pt-PT" dirty="0" smtClean="0">
                <a:latin typeface="Comic Sans MS" pitchFamily="66" charset="0"/>
              </a:rPr>
              <a:t>O evento se insere na programação da Década da Educação para o Desenvolvimento Sustentável (2004-2015) decretada pela Organização das Nações Unidas.</a:t>
            </a:r>
          </a:p>
          <a:p>
            <a:pPr algn="ctr">
              <a:buFont typeface="Courier New" pitchFamily="49" charset="0"/>
              <a:buChar char="o"/>
            </a:pPr>
            <a:r>
              <a:rPr lang="pt-PT" dirty="0" smtClean="0">
                <a:latin typeface="Comic Sans MS" pitchFamily="66" charset="0"/>
              </a:rPr>
              <a:t>A conferência está dividida em quatro temas: “O papel da educação para a sustentabilidade nas universidades, empresas e governo”, “Inovação e sustentabilidade para a empregabilidade”, “Energia renovável para a equidade” e “Educação e cultura para a conservação”. Cada área temática será dividida em subtemas.</a:t>
            </a:r>
          </a:p>
          <a:p>
            <a:pPr algn="ctr">
              <a:buFont typeface="Courier New" pitchFamily="49" charset="0"/>
              <a:buChar char="o"/>
            </a:pPr>
            <a:r>
              <a:rPr lang="pt-PT" dirty="0" smtClean="0">
                <a:latin typeface="Comic Sans MS" pitchFamily="66" charset="0"/>
              </a:rPr>
              <a:t>A Década da Educação para o Desenvolvimento Sustentável procura integrar valores inerentes ao processo de desenvolvimento sustentável em processos de aprendizagem com o intuito de encorajar mudanças de comportamento.</a:t>
            </a:r>
          </a:p>
          <a:p>
            <a:endParaRPr lang="pt-PT" dirty="0"/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57158" y="-357214"/>
            <a:ext cx="7467600" cy="1143000"/>
          </a:xfrm>
        </p:spPr>
        <p:txBody>
          <a:bodyPr/>
          <a:lstStyle/>
          <a:p>
            <a:r>
              <a:rPr lang="pt-PT" dirty="0" smtClean="0">
                <a:solidFill>
                  <a:srgbClr val="0099FF"/>
                </a:solidFill>
                <a:latin typeface="Comic Sans MS" pitchFamily="66" charset="0"/>
              </a:rPr>
              <a:t>Como ser sustentável?</a:t>
            </a:r>
            <a:endParaRPr lang="pt-PT" dirty="0">
              <a:solidFill>
                <a:srgbClr val="0099FF"/>
              </a:solidFill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sz="quarter" idx="1"/>
          </p:nvPr>
        </p:nvSpPr>
        <p:spPr>
          <a:xfrm>
            <a:off x="357158" y="928670"/>
            <a:ext cx="7467600" cy="4873752"/>
          </a:xfrm>
        </p:spPr>
        <p:txBody>
          <a:bodyPr>
            <a:noAutofit/>
          </a:bodyPr>
          <a:lstStyle/>
          <a:p>
            <a:pPr algn="ctr">
              <a:buFont typeface="Courier New" pitchFamily="49" charset="0"/>
              <a:buChar char="o"/>
            </a:pPr>
            <a:r>
              <a:rPr lang="pt-PT" sz="2000" dirty="0" smtClean="0">
                <a:latin typeface="Comic Sans MS" pitchFamily="66" charset="0"/>
              </a:rPr>
              <a:t> </a:t>
            </a:r>
            <a:r>
              <a:rPr lang="pt-PT" sz="1600" dirty="0" smtClean="0">
                <a:latin typeface="Comic Sans MS" pitchFamily="66" charset="0"/>
              </a:rPr>
              <a:t>O conceito de ser sustentável ainda é algo estranho e longe de suas realidades. Afinal de contas, </a:t>
            </a:r>
            <a:r>
              <a:rPr lang="pt-PT" sz="1600" dirty="0" smtClean="0">
                <a:latin typeface="Comic Sans MS" pitchFamily="66" charset="0"/>
              </a:rPr>
              <a:t>como é que as nossas </a:t>
            </a:r>
            <a:r>
              <a:rPr lang="pt-PT" sz="1600" dirty="0" smtClean="0">
                <a:latin typeface="Comic Sans MS" pitchFamily="66" charset="0"/>
              </a:rPr>
              <a:t>atitudes de pessoas normais e sem exigências poderia afectar o planeta e provocar alguma ameaça a existência de toda a raça humana?Nós somos  apenas umas formiguinhas neste enorme mundo,como poderíamos contribuir para </a:t>
            </a:r>
            <a:r>
              <a:rPr lang="pt-PT" sz="1600" dirty="0" smtClean="0">
                <a:latin typeface="Comic Sans MS" pitchFamily="66" charset="0"/>
              </a:rPr>
              <a:t>abrandar </a:t>
            </a:r>
            <a:r>
              <a:rPr lang="pt-PT" sz="1600" dirty="0" smtClean="0">
                <a:latin typeface="Comic Sans MS" pitchFamily="66" charset="0"/>
              </a:rPr>
              <a:t>a devastação do meio ambiente e a escandalosa onda de poluição e destruição de recursos naturais que nos arrasa?</a:t>
            </a:r>
          </a:p>
          <a:p>
            <a:pPr algn="ctr">
              <a:buFont typeface="Courier New" pitchFamily="49" charset="0"/>
              <a:buChar char="o"/>
            </a:pPr>
            <a:r>
              <a:rPr lang="pt-PT" sz="1600" dirty="0" smtClean="0">
                <a:latin typeface="Comic Sans MS" pitchFamily="66" charset="0"/>
              </a:rPr>
              <a:t>Apesar da possível incompreensão e do absurdo que possa parecer, ser sustentável individualmente pode mesmo ajudar a resguardar a vida em nosso planeta e provocar um recuo na situação poluidora que o homem vive hoje. </a:t>
            </a:r>
          </a:p>
          <a:p>
            <a:pPr algn="ctr">
              <a:buFont typeface="Courier New" pitchFamily="49" charset="0"/>
              <a:buChar char="o"/>
            </a:pPr>
            <a:r>
              <a:rPr lang="pt-PT" sz="1600" dirty="0" smtClean="0">
                <a:latin typeface="Comic Sans MS" pitchFamily="66" charset="0"/>
              </a:rPr>
              <a:t>Basta ter pequenas atitudes sustentáveis ao longo de sua existência. Assim, o “ser sustentável” transforma-se numa legião de formiguinhas que juntas podem mudar o mundo e a forma como a humanidade afecta negativamente a vida no nosso mundo. Medidas simples como economizar e reciclar papel. Reciclar latas e embalagens; não queimar lixo; economizar água e energia eléctrica através de um uso mais racional desses recursos; garantir que as empresas que fornecem bens e serviços para as pessoas tenham também a mesma preocupação e recusando-se a consumir produtos de origem ilegal ou que tenham sido obtidos (extraídos ou fabricados) através de meios prejudiciais a natureza.</a:t>
            </a:r>
          </a:p>
          <a:p>
            <a:endParaRPr lang="pt-PT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z="3200" dirty="0" smtClean="0">
                <a:solidFill>
                  <a:srgbClr val="0099FF"/>
                </a:solidFill>
                <a:latin typeface="Comic Sans MS" pitchFamily="66" charset="0"/>
              </a:rPr>
              <a:t>Educação para a Sustentabilidade</a:t>
            </a:r>
            <a:r>
              <a:rPr lang="pt-PT" sz="3200" dirty="0" smtClean="0">
                <a:latin typeface="Comic Sans MS" pitchFamily="66" charset="0"/>
              </a:rPr>
              <a:t/>
            </a:r>
            <a:br>
              <a:rPr lang="pt-PT" sz="3200" dirty="0" smtClean="0">
                <a:latin typeface="Comic Sans MS" pitchFamily="66" charset="0"/>
              </a:rPr>
            </a:br>
            <a:endParaRPr lang="pt-PT" dirty="0"/>
          </a:p>
        </p:txBody>
      </p:sp>
      <p:pic>
        <p:nvPicPr>
          <p:cNvPr id="4" name="Picture 4" descr="http://digomes.files.wordpress.com/2010/03/sustentabilidade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9124" y="1785926"/>
            <a:ext cx="3645131" cy="48172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2" descr="http://casulloweb.com.br/clientes/expoidea/WP/wp-content/uploads/2009/10/sustentabilidad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2910" y="1785926"/>
            <a:ext cx="2571750" cy="33337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0034" y="0"/>
            <a:ext cx="7467600" cy="1143000"/>
          </a:xfrm>
        </p:spPr>
        <p:txBody>
          <a:bodyPr/>
          <a:lstStyle/>
          <a:p>
            <a:r>
              <a:rPr lang="pt-PT" dirty="0" smtClean="0">
                <a:solidFill>
                  <a:srgbClr val="0099FF"/>
                </a:solidFill>
                <a:latin typeface="Comic Sans MS" pitchFamily="66" charset="0"/>
              </a:rPr>
              <a:t>Netgrafia</a:t>
            </a:r>
            <a:endParaRPr lang="pt-PT" dirty="0">
              <a:solidFill>
                <a:srgbClr val="0099FF"/>
              </a:solidFill>
              <a:latin typeface="Comic Sans MS" pitchFamily="66" charset="0"/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sz="quarter" idx="1"/>
          </p:nvPr>
        </p:nvSpPr>
        <p:spPr>
          <a:xfrm>
            <a:off x="500034" y="1428736"/>
            <a:ext cx="7467600" cy="4873752"/>
          </a:xfrm>
        </p:spPr>
        <p:txBody>
          <a:bodyPr/>
          <a:lstStyle/>
          <a:p>
            <a:pPr>
              <a:buFont typeface="Courier New" pitchFamily="49" charset="0"/>
              <a:buChar char="o"/>
            </a:pPr>
            <a:r>
              <a:rPr lang="pt-PT" dirty="0" smtClean="0">
                <a:latin typeface="Comic Sans MS" pitchFamily="66" charset="0"/>
              </a:rPr>
              <a:t>http://pt.wikipedia.org/wiki/sustentabilidade</a:t>
            </a:r>
          </a:p>
          <a:p>
            <a:pPr>
              <a:buFont typeface="Courier New" pitchFamily="49" charset="0"/>
              <a:buChar char="o"/>
            </a:pPr>
            <a:r>
              <a:rPr lang="pt-PT" dirty="0" smtClean="0">
                <a:latin typeface="Comic Sans MS" pitchFamily="66" charset="0"/>
              </a:rPr>
              <a:t>http://hrcastro.wordpress.com/2010/04/29conferenciainternacional-de-educacao-para-o-desenvolvimentosustentavel/</a:t>
            </a:r>
            <a:endParaRPr lang="pt-PT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7467600" cy="1143000"/>
          </a:xfrm>
        </p:spPr>
        <p:txBody>
          <a:bodyPr/>
          <a:lstStyle/>
          <a:p>
            <a:r>
              <a:rPr lang="pt-PT" dirty="0" smtClean="0">
                <a:solidFill>
                  <a:srgbClr val="0099FF"/>
                </a:solidFill>
                <a:latin typeface="Comic Sans MS" pitchFamily="66" charset="0"/>
              </a:rPr>
              <a:t>Conclusão</a:t>
            </a:r>
            <a:endParaRPr lang="pt-PT" dirty="0">
              <a:solidFill>
                <a:srgbClr val="0099FF"/>
              </a:solidFill>
              <a:latin typeface="Comic Sans MS" pitchFamily="66" charset="0"/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sz="quarter" idx="1"/>
          </p:nvPr>
        </p:nvSpPr>
        <p:spPr>
          <a:xfrm>
            <a:off x="500034" y="1571612"/>
            <a:ext cx="7467600" cy="4873752"/>
          </a:xfrm>
        </p:spPr>
        <p:txBody>
          <a:bodyPr/>
          <a:lstStyle/>
          <a:p>
            <a:pPr>
              <a:buNone/>
            </a:pPr>
            <a:r>
              <a:rPr lang="pt-PT" dirty="0" smtClean="0"/>
              <a:t>     </a:t>
            </a:r>
            <a:r>
              <a:rPr lang="pt-PT" dirty="0" smtClean="0">
                <a:latin typeface="Comic Sans MS" pitchFamily="66" charset="0"/>
              </a:rPr>
              <a:t>Com este trabalho aprendemos mais sobre a  educação para a sustentabilidade e mais sobre a Carta da Terra.</a:t>
            </a:r>
          </a:p>
          <a:p>
            <a:pPr>
              <a:buNone/>
            </a:pPr>
            <a:r>
              <a:rPr lang="pt-PT" dirty="0" smtClean="0">
                <a:latin typeface="Comic Sans MS" pitchFamily="66" charset="0"/>
              </a:rPr>
              <a:t>      Aprendemos todos os princípios básicos desta carta </a:t>
            </a:r>
            <a:r>
              <a:rPr lang="pt-PT" dirty="0">
                <a:latin typeface="Comic Sans MS" pitchFamily="66" charset="0"/>
              </a:rPr>
              <a:t> </a:t>
            </a:r>
            <a:r>
              <a:rPr lang="pt-PT" dirty="0" smtClean="0">
                <a:latin typeface="Comic Sans MS" pitchFamily="66" charset="0"/>
              </a:rPr>
              <a:t>e sobre o quê que ela nos fala.</a:t>
            </a:r>
          </a:p>
          <a:p>
            <a:pPr>
              <a:buNone/>
            </a:pPr>
            <a:r>
              <a:rPr lang="pt-PT" dirty="0" smtClean="0">
                <a:latin typeface="Comic Sans MS" pitchFamily="66" charset="0"/>
              </a:rPr>
              <a:t>      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PT" dirty="0" smtClean="0"/>
              <a:t/>
            </a:r>
            <a:br>
              <a:rPr lang="pt-PT" dirty="0" smtClean="0"/>
            </a:br>
            <a:r>
              <a:rPr lang="pt-PT" dirty="0" smtClean="0"/>
              <a:t/>
            </a:r>
            <a:br>
              <a:rPr lang="pt-PT" dirty="0" smtClean="0"/>
            </a:br>
            <a:r>
              <a:rPr lang="pt-PT" dirty="0" smtClean="0"/>
              <a:t/>
            </a:r>
            <a:br>
              <a:rPr lang="pt-PT" dirty="0" smtClean="0"/>
            </a:b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quarter" idx="1"/>
          </p:nvPr>
        </p:nvSpPr>
        <p:spPr>
          <a:xfrm>
            <a:off x="642910" y="785794"/>
            <a:ext cx="7467600" cy="4873752"/>
          </a:xfrm>
        </p:spPr>
        <p:txBody>
          <a:bodyPr>
            <a:normAutofit/>
          </a:bodyPr>
          <a:lstStyle/>
          <a:p>
            <a:pPr>
              <a:buFont typeface="Courier New" pitchFamily="49" charset="0"/>
              <a:buChar char="o"/>
            </a:pPr>
            <a:endParaRPr lang="pt-PT" dirty="0" smtClean="0">
              <a:latin typeface="Comic Sans MS" pitchFamily="66" charset="0"/>
            </a:endParaRPr>
          </a:p>
          <a:p>
            <a:pPr>
              <a:buFont typeface="Courier New" pitchFamily="49" charset="0"/>
              <a:buChar char="o"/>
            </a:pPr>
            <a:r>
              <a:rPr lang="pt-PT" dirty="0" smtClean="0">
                <a:latin typeface="Comic Sans MS" pitchFamily="66" charset="0"/>
              </a:rPr>
              <a:t>Grupo: Trevo do Azar</a:t>
            </a:r>
          </a:p>
          <a:p>
            <a:endParaRPr lang="pt-PT" dirty="0" smtClean="0">
              <a:latin typeface="Comic Sans MS" pitchFamily="66" charset="0"/>
            </a:endParaRPr>
          </a:p>
          <a:p>
            <a:pPr>
              <a:buNone/>
            </a:pPr>
            <a:r>
              <a:rPr lang="pt-PT" dirty="0" smtClean="0">
                <a:latin typeface="Comic Sans MS" pitchFamily="66" charset="0"/>
              </a:rPr>
              <a:t>                                         </a:t>
            </a:r>
            <a:endParaRPr lang="pt-PT" dirty="0" smtClean="0">
              <a:latin typeface="Comic Sans MS" pitchFamily="66" charset="0"/>
            </a:endParaRPr>
          </a:p>
          <a:p>
            <a:pPr>
              <a:buNone/>
            </a:pPr>
            <a:endParaRPr lang="pt-PT" dirty="0" smtClean="0">
              <a:latin typeface="Comic Sans MS" pitchFamily="66" charset="0"/>
            </a:endParaRPr>
          </a:p>
          <a:p>
            <a:pPr>
              <a:buNone/>
            </a:pPr>
            <a:r>
              <a:rPr lang="pt-PT" dirty="0" smtClean="0">
                <a:latin typeface="Comic Sans MS" pitchFamily="66" charset="0"/>
              </a:rPr>
              <a:t>                                 Área </a:t>
            </a:r>
            <a:r>
              <a:rPr lang="pt-PT" dirty="0" smtClean="0">
                <a:latin typeface="Comic Sans MS" pitchFamily="66" charset="0"/>
              </a:rPr>
              <a:t>de projecto </a:t>
            </a:r>
            <a:r>
              <a:rPr lang="pt-PT" dirty="0" smtClean="0">
                <a:latin typeface="Comic Sans MS" pitchFamily="66" charset="0"/>
              </a:rPr>
              <a:t>7ºano   </a:t>
            </a:r>
            <a:endParaRPr lang="pt-PT" dirty="0" smtClean="0">
              <a:latin typeface="Comic Sans MS" pitchFamily="66" charset="0"/>
            </a:endParaRPr>
          </a:p>
          <a:p>
            <a:pPr>
              <a:buNone/>
            </a:pPr>
            <a:r>
              <a:rPr lang="pt-PT" dirty="0" smtClean="0">
                <a:latin typeface="Comic Sans MS" pitchFamily="66" charset="0"/>
              </a:rPr>
              <a:t>                                     </a:t>
            </a:r>
            <a:r>
              <a:rPr lang="pt-PT" dirty="0" smtClean="0">
                <a:latin typeface="Comic Sans MS" pitchFamily="66" charset="0"/>
              </a:rPr>
              <a:t>  Professor: </a:t>
            </a:r>
            <a:r>
              <a:rPr lang="pt-PT" dirty="0" smtClean="0">
                <a:latin typeface="Comic Sans MS" pitchFamily="66" charset="0"/>
              </a:rPr>
              <a:t>Paulo </a:t>
            </a:r>
            <a:r>
              <a:rPr lang="pt-PT" dirty="0" smtClean="0">
                <a:latin typeface="Comic Sans MS" pitchFamily="66" charset="0"/>
              </a:rPr>
              <a:t>Almeida             </a:t>
            </a:r>
            <a:endParaRPr lang="pt-PT" dirty="0">
              <a:latin typeface="Comic Sans MS" pitchFamily="66" charset="0"/>
            </a:endParaRPr>
          </a:p>
        </p:txBody>
      </p:sp>
      <p:pic>
        <p:nvPicPr>
          <p:cNvPr id="2050" name="Picture 2" descr="http://animadospt.paginas.sapo.pt/plantas/trevo04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85852" y="2143116"/>
            <a:ext cx="2714644" cy="1683082"/>
          </a:xfrm>
          <a:prstGeom prst="rect">
            <a:avLst/>
          </a:prstGeom>
          <a:noFill/>
        </p:spPr>
      </p:pic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0034" y="0"/>
            <a:ext cx="7467600" cy="1143000"/>
          </a:xfrm>
        </p:spPr>
        <p:txBody>
          <a:bodyPr>
            <a:normAutofit/>
          </a:bodyPr>
          <a:lstStyle/>
          <a:p>
            <a:r>
              <a:rPr lang="pt-PT" sz="3600" dirty="0" smtClean="0">
                <a:solidFill>
                  <a:srgbClr val="0099FF"/>
                </a:solidFill>
                <a:latin typeface="Comic Sans MS" pitchFamily="66" charset="0"/>
              </a:rPr>
              <a:t>Índice</a:t>
            </a:r>
            <a:endParaRPr lang="pt-PT" sz="3600" dirty="0">
              <a:solidFill>
                <a:srgbClr val="0099FF"/>
              </a:solidFill>
              <a:latin typeface="Comic Sans MS" pitchFamily="66" charset="0"/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sz="quarter" idx="1"/>
          </p:nvPr>
        </p:nvSpPr>
        <p:spPr>
          <a:xfrm>
            <a:off x="428596" y="1357298"/>
            <a:ext cx="7467600" cy="4873752"/>
          </a:xfrm>
        </p:spPr>
        <p:txBody>
          <a:bodyPr>
            <a:normAutofit/>
          </a:bodyPr>
          <a:lstStyle/>
          <a:p>
            <a:pPr>
              <a:buFont typeface="Courier New" pitchFamily="49" charset="0"/>
              <a:buChar char="o"/>
            </a:pPr>
            <a:r>
              <a:rPr lang="pt-PT" dirty="0" smtClean="0">
                <a:latin typeface="Comic Sans MS" pitchFamily="66" charset="0"/>
              </a:rPr>
              <a:t>Introdução……………………………………………pág.3</a:t>
            </a:r>
          </a:p>
          <a:p>
            <a:pPr>
              <a:buFont typeface="Courier New" pitchFamily="49" charset="0"/>
              <a:buChar char="o"/>
            </a:pPr>
            <a:r>
              <a:rPr lang="pt-PT" dirty="0" smtClean="0">
                <a:latin typeface="Comic Sans MS" pitchFamily="66" charset="0"/>
              </a:rPr>
              <a:t>Carta da Terra……………………………pág.4/5/6/7</a:t>
            </a:r>
          </a:p>
          <a:p>
            <a:pPr>
              <a:buFont typeface="Courier New" pitchFamily="49" charset="0"/>
              <a:buChar char="o"/>
            </a:pPr>
            <a:r>
              <a:rPr lang="pt-PT" dirty="0" smtClean="0">
                <a:latin typeface="Comic Sans MS" pitchFamily="66" charset="0"/>
              </a:rPr>
              <a:t>Educação </a:t>
            </a:r>
            <a:r>
              <a:rPr lang="pt-PT" dirty="0" smtClean="0">
                <a:latin typeface="Comic Sans MS" pitchFamily="66" charset="0"/>
              </a:rPr>
              <a:t>para a sustentabilidade…...........</a:t>
            </a:r>
            <a:r>
              <a:rPr lang="pt-PT" dirty="0" smtClean="0">
                <a:latin typeface="Comic Sans MS" pitchFamily="66" charset="0"/>
              </a:rPr>
              <a:t>pág.8/9</a:t>
            </a:r>
            <a:endParaRPr lang="pt-PT" dirty="0" smtClean="0">
              <a:latin typeface="Comic Sans MS" pitchFamily="66" charset="0"/>
            </a:endParaRPr>
          </a:p>
          <a:p>
            <a:pPr>
              <a:buFont typeface="Courier New" pitchFamily="49" charset="0"/>
              <a:buChar char="o"/>
            </a:pPr>
            <a:r>
              <a:rPr lang="pt-PT" dirty="0" smtClean="0">
                <a:latin typeface="Comic Sans MS" pitchFamily="66" charset="0"/>
              </a:rPr>
              <a:t>Desenvolvimento sustentável………………...</a:t>
            </a:r>
            <a:r>
              <a:rPr lang="pt-PT" dirty="0" smtClean="0">
                <a:latin typeface="Comic Sans MS" pitchFamily="66" charset="0"/>
              </a:rPr>
              <a:t>pág.10</a:t>
            </a:r>
            <a:endParaRPr lang="pt-PT" dirty="0" smtClean="0">
              <a:latin typeface="Comic Sans MS" pitchFamily="66" charset="0"/>
            </a:endParaRPr>
          </a:p>
          <a:p>
            <a:pPr>
              <a:buFont typeface="Courier New" pitchFamily="49" charset="0"/>
              <a:buChar char="o"/>
            </a:pPr>
            <a:r>
              <a:rPr lang="pt-PT" dirty="0" smtClean="0">
                <a:latin typeface="Comic Sans MS" pitchFamily="66" charset="0"/>
              </a:rPr>
              <a:t>Imagens…………………………………….pág. </a:t>
            </a:r>
            <a:r>
              <a:rPr lang="pt-PT" dirty="0" smtClean="0">
                <a:latin typeface="Comic Sans MS" pitchFamily="66" charset="0"/>
              </a:rPr>
              <a:t>11</a:t>
            </a:r>
            <a:r>
              <a:rPr lang="pt-PT" dirty="0" smtClean="0">
                <a:latin typeface="Comic Sans MS" pitchFamily="66" charset="0"/>
              </a:rPr>
              <a:t>/14</a:t>
            </a:r>
            <a:endParaRPr lang="pt-PT" dirty="0" smtClean="0">
              <a:latin typeface="Comic Sans MS" pitchFamily="66" charset="0"/>
            </a:endParaRPr>
          </a:p>
          <a:p>
            <a:pPr>
              <a:buFont typeface="Courier New" pitchFamily="49" charset="0"/>
              <a:buChar char="o"/>
            </a:pPr>
            <a:r>
              <a:rPr lang="pt-PT" dirty="0" smtClean="0">
                <a:latin typeface="Comic Sans MS" pitchFamily="66" charset="0"/>
              </a:rPr>
              <a:t>Conferência Internacional da Educação para o Desenvolvimento Sustentável………………</a:t>
            </a:r>
            <a:r>
              <a:rPr lang="pt-PT" dirty="0" smtClean="0">
                <a:latin typeface="Comic Sans MS" pitchFamily="66" charset="0"/>
              </a:rPr>
              <a:t>pág.12</a:t>
            </a:r>
            <a:endParaRPr lang="pt-PT" dirty="0" smtClean="0">
              <a:latin typeface="Comic Sans MS" pitchFamily="66" charset="0"/>
            </a:endParaRPr>
          </a:p>
          <a:p>
            <a:pPr>
              <a:buFont typeface="Courier New" pitchFamily="49" charset="0"/>
              <a:buChar char="o"/>
            </a:pPr>
            <a:r>
              <a:rPr lang="pt-PT" dirty="0" smtClean="0">
                <a:latin typeface="Comic Sans MS" pitchFamily="66" charset="0"/>
              </a:rPr>
              <a:t>Como ser </a:t>
            </a:r>
            <a:r>
              <a:rPr lang="pt-PT" dirty="0" smtClean="0">
                <a:latin typeface="Comic Sans MS" pitchFamily="66" charset="0"/>
              </a:rPr>
              <a:t>sustentável?…………………………pág.13</a:t>
            </a:r>
          </a:p>
          <a:p>
            <a:pPr>
              <a:buFont typeface="Courier New" pitchFamily="49" charset="0"/>
              <a:buChar char="o"/>
            </a:pPr>
            <a:r>
              <a:rPr lang="pt-PT" dirty="0" smtClean="0">
                <a:latin typeface="Comic Sans MS" pitchFamily="66" charset="0"/>
              </a:rPr>
              <a:t>Netgrafia………………………………………………pág.15</a:t>
            </a:r>
            <a:endParaRPr lang="pt-PT" dirty="0" smtClean="0">
              <a:latin typeface="Comic Sans MS" pitchFamily="66" charset="0"/>
            </a:endParaRPr>
          </a:p>
          <a:p>
            <a:pPr>
              <a:buFont typeface="Courier New" pitchFamily="49" charset="0"/>
              <a:buChar char="o"/>
            </a:pPr>
            <a:r>
              <a:rPr lang="pt-PT" dirty="0" smtClean="0">
                <a:latin typeface="Comic Sans MS" pitchFamily="66" charset="0"/>
              </a:rPr>
              <a:t>Conclusão……………………………………….</a:t>
            </a:r>
            <a:r>
              <a:rPr lang="pt-PT" dirty="0" smtClean="0">
                <a:latin typeface="Comic Sans MS" pitchFamily="66" charset="0"/>
              </a:rPr>
              <a:t>pág.16</a:t>
            </a:r>
            <a:endParaRPr lang="pt-PT" dirty="0" smtClean="0">
              <a:latin typeface="Comic Sans MS" pitchFamily="66" charset="0"/>
            </a:endParaRPr>
          </a:p>
          <a:p>
            <a:endParaRPr lang="pt-PT" dirty="0" smtClean="0"/>
          </a:p>
          <a:p>
            <a:endParaRPr lang="pt-PT" dirty="0" smtClean="0"/>
          </a:p>
          <a:p>
            <a:endParaRPr lang="pt-PT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0034" y="142852"/>
            <a:ext cx="7467600" cy="1143000"/>
          </a:xfrm>
        </p:spPr>
        <p:txBody>
          <a:bodyPr>
            <a:normAutofit/>
          </a:bodyPr>
          <a:lstStyle/>
          <a:p>
            <a:r>
              <a:rPr lang="pt-PT" sz="3600" dirty="0" smtClean="0">
                <a:solidFill>
                  <a:srgbClr val="0099FF"/>
                </a:solidFill>
                <a:latin typeface="Comic Sans MS" pitchFamily="66" charset="0"/>
              </a:rPr>
              <a:t>Introdução</a:t>
            </a:r>
            <a:endParaRPr lang="pt-PT" sz="3600" dirty="0">
              <a:solidFill>
                <a:srgbClr val="0099FF"/>
              </a:solidFill>
              <a:latin typeface="Comic Sans MS" pitchFamily="66" charset="0"/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Courier New" pitchFamily="49" charset="0"/>
              <a:buChar char="o"/>
            </a:pPr>
            <a:r>
              <a:rPr lang="pt-PT" dirty="0" smtClean="0">
                <a:latin typeface="Comic Sans MS" pitchFamily="66" charset="0"/>
              </a:rPr>
              <a:t>O objectivo deste trabalho é ficar a saber em que consiste a Carta da Terra e como podemos ser mais sustentáveis.</a:t>
            </a:r>
            <a:endParaRPr lang="pt-PT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5" name="Picture 1" descr="http://www.ecoportal.net/var/storage/images/objetos_relacionados/imagenes/0_gif_s_animados/monito_gif/66340-1-esl-ES/monitogif1_large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6200000">
            <a:off x="1370242" y="5059122"/>
            <a:ext cx="4050822" cy="1219205"/>
          </a:xfrm>
          <a:prstGeom prst="rect">
            <a:avLst/>
          </a:prstGeom>
          <a:noFill/>
        </p:spPr>
      </p:pic>
      <p:sp>
        <p:nvSpPr>
          <p:cNvPr id="5" name="Rectângulo 4"/>
          <p:cNvSpPr/>
          <p:nvPr/>
        </p:nvSpPr>
        <p:spPr>
          <a:xfrm>
            <a:off x="642910" y="1142984"/>
            <a:ext cx="7429552" cy="3046988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pt-PT" sz="9600" b="1" spc="50" dirty="0" smtClean="0">
                <a:ln w="11430"/>
                <a:solidFill>
                  <a:srgbClr val="0099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Carta da Terra</a:t>
            </a:r>
            <a:endParaRPr lang="pt-PT" sz="9600" b="1" spc="50" dirty="0">
              <a:ln w="11430"/>
              <a:solidFill>
                <a:srgbClr val="0099FF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PT" dirty="0" smtClean="0"/>
              <a:t/>
            </a:r>
            <a:br>
              <a:rPr lang="pt-PT" dirty="0" smtClean="0"/>
            </a:br>
            <a:r>
              <a:rPr lang="pt-PT" dirty="0" smtClean="0"/>
              <a:t/>
            </a:r>
            <a:br>
              <a:rPr lang="pt-PT" dirty="0" smtClean="0"/>
            </a:br>
            <a:r>
              <a:rPr lang="pt-PT" dirty="0" smtClean="0"/>
              <a:t/>
            </a:r>
            <a:br>
              <a:rPr lang="pt-PT" dirty="0" smtClean="0"/>
            </a:br>
            <a:endParaRPr lang="pt-PT" dirty="0"/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1"/>
          </p:nvPr>
        </p:nvSpPr>
        <p:spPr>
          <a:xfrm>
            <a:off x="642910" y="1142984"/>
            <a:ext cx="7467600" cy="4873752"/>
          </a:xfrm>
        </p:spPr>
        <p:txBody>
          <a:bodyPr/>
          <a:lstStyle/>
          <a:p>
            <a:endParaRPr lang="pt-PT" dirty="0" smtClean="0"/>
          </a:p>
          <a:p>
            <a:endParaRPr lang="pt-PT" dirty="0" smtClean="0"/>
          </a:p>
          <a:p>
            <a:endParaRPr lang="pt-PT" dirty="0" smtClean="0"/>
          </a:p>
          <a:p>
            <a:endParaRPr lang="pt-PT" dirty="0" smtClean="0"/>
          </a:p>
          <a:p>
            <a:endParaRPr lang="pt-PT" dirty="0" smtClean="0"/>
          </a:p>
          <a:p>
            <a:endParaRPr lang="pt-PT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Font typeface="Courier New" pitchFamily="49" charset="0"/>
              <a:buChar char="o"/>
            </a:pPr>
            <a:r>
              <a:rPr lang="pt-PT" b="1" dirty="0" smtClean="0">
                <a:latin typeface="Comic Sans MS" pitchFamily="66" charset="0"/>
              </a:rPr>
              <a:t>A</a:t>
            </a:r>
            <a:r>
              <a:rPr lang="pt-PT" b="1" dirty="0" smtClean="0">
                <a:solidFill>
                  <a:srgbClr val="0099FF"/>
                </a:solidFill>
                <a:latin typeface="Comic Sans MS" pitchFamily="66" charset="0"/>
              </a:rPr>
              <a:t> Carta da Terra</a:t>
            </a:r>
            <a:r>
              <a:rPr lang="pt-PT" dirty="0" smtClean="0">
                <a:solidFill>
                  <a:srgbClr val="0099FF"/>
                </a:solidFill>
                <a:latin typeface="Comic Sans MS" pitchFamily="66" charset="0"/>
              </a:rPr>
              <a:t> </a:t>
            </a:r>
            <a:r>
              <a:rPr lang="pt-PT" sz="2800" dirty="0" smtClean="0">
                <a:latin typeface="Comic Sans MS" pitchFamily="66" charset="0"/>
              </a:rPr>
              <a:t>é uma declaração de começos fundamentais para a construção de uma sociedade global justa, sustentável e pacífica. Procura apontar a todos os povos  um novo sentido de solidariedade global e responsabilidade, voltado para o bem-estar de toda a humanidade e das futuras gerações. É uma visão de esperança e um pedido à acção.</a:t>
            </a:r>
            <a:endParaRPr lang="pt-PT" sz="2800" dirty="0">
              <a:latin typeface="Comic Sans MS" pitchFamily="66" charset="0"/>
            </a:endParaRPr>
          </a:p>
        </p:txBody>
      </p:sp>
      <p:pic>
        <p:nvPicPr>
          <p:cNvPr id="13314" name="Picture 2" descr="envelope_md_wht.gif (5000 bytes)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428604"/>
            <a:ext cx="1285884" cy="1285885"/>
          </a:xfrm>
          <a:prstGeom prst="rect">
            <a:avLst/>
          </a:prstGeom>
          <a:noFill/>
        </p:spPr>
      </p:pic>
      <p:pic>
        <p:nvPicPr>
          <p:cNvPr id="13316" name="Picture 4" descr="Clique aqui para ver:palmeira dancando no tamanho original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285728"/>
            <a:ext cx="571500" cy="571501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sz="quarter" idx="1"/>
          </p:nvPr>
        </p:nvSpPr>
        <p:spPr>
          <a:xfrm>
            <a:off x="285720" y="1214422"/>
            <a:ext cx="7467600" cy="4873752"/>
          </a:xfrm>
        </p:spPr>
        <p:txBody>
          <a:bodyPr/>
          <a:lstStyle/>
          <a:p>
            <a:r>
              <a:rPr lang="pt-PT" dirty="0" smtClean="0">
                <a:latin typeface="Comic Sans MS" pitchFamily="66" charset="0"/>
              </a:rPr>
              <a:t>Esta carta foi escrita em </a:t>
            </a:r>
            <a:r>
              <a:rPr lang="pt-PT" dirty="0" smtClean="0">
                <a:latin typeface="Comic Sans MS" pitchFamily="66" charset="0"/>
              </a:rPr>
              <a:t>1992.</a:t>
            </a:r>
            <a:endParaRPr lang="pt-PT" dirty="0" smtClean="0">
              <a:latin typeface="Comic Sans MS" pitchFamily="66" charset="0"/>
            </a:endParaRPr>
          </a:p>
          <a:p>
            <a:pPr>
              <a:buNone/>
            </a:pPr>
            <a:r>
              <a:rPr lang="pt-PT" dirty="0" smtClean="0">
                <a:latin typeface="Comic Sans MS" pitchFamily="66" charset="0"/>
              </a:rPr>
              <a:t>   </a:t>
            </a:r>
            <a:r>
              <a:rPr lang="pt-PT" dirty="0" smtClean="0">
                <a:latin typeface="Comic Sans MS" pitchFamily="66" charset="0"/>
              </a:rPr>
              <a:t>A </a:t>
            </a:r>
            <a:r>
              <a:rPr lang="pt-PT" dirty="0" smtClean="0">
                <a:latin typeface="Comic Sans MS" pitchFamily="66" charset="0"/>
              </a:rPr>
              <a:t>imagem seguinte mostra</a:t>
            </a:r>
          </a:p>
          <a:p>
            <a:pPr>
              <a:buNone/>
            </a:pPr>
            <a:r>
              <a:rPr lang="pt-PT" dirty="0" smtClean="0">
                <a:latin typeface="Comic Sans MS" pitchFamily="66" charset="0"/>
              </a:rPr>
              <a:t>os princípios fundamentais da </a:t>
            </a:r>
          </a:p>
          <a:p>
            <a:pPr>
              <a:buNone/>
            </a:pPr>
            <a:r>
              <a:rPr lang="pt-PT" dirty="0" smtClean="0">
                <a:latin typeface="Comic Sans MS" pitchFamily="66" charset="0"/>
              </a:rPr>
              <a:t>Carta da terra de uma forma </a:t>
            </a:r>
          </a:p>
          <a:p>
            <a:pPr>
              <a:buNone/>
            </a:pPr>
            <a:r>
              <a:rPr lang="pt-PT" dirty="0" smtClean="0">
                <a:latin typeface="Comic Sans MS" pitchFamily="66" charset="0"/>
              </a:rPr>
              <a:t>Descomplicada.</a:t>
            </a:r>
            <a:endParaRPr lang="pt-PT" dirty="0" smtClean="0">
              <a:latin typeface="Comic Sans MS" pitchFamily="66" charset="0"/>
            </a:endParaRPr>
          </a:p>
          <a:p>
            <a:pPr>
              <a:buNone/>
            </a:pPr>
            <a:r>
              <a:rPr lang="pt-PT" dirty="0" smtClean="0">
                <a:latin typeface="Comic Sans MS" pitchFamily="66" charset="0"/>
              </a:rPr>
              <a:t> </a:t>
            </a:r>
            <a:endParaRPr lang="pt-PT" dirty="0">
              <a:latin typeface="Comic Sans MS" pitchFamily="66" charset="0"/>
            </a:endParaRPr>
          </a:p>
        </p:txBody>
      </p:sp>
      <p:pic>
        <p:nvPicPr>
          <p:cNvPr id="3074" name="Picture 2" descr="http://1.bp.blogspot.com/_AEosucKk_fQ/SiZlwhE-1II/AAAAAAAAAA4/A6sAuJEGmTI/s320/lec_scroll_port.jpg"/>
          <p:cNvPicPr>
            <a:picLocks noChangeAspect="1" noChangeArrowheads="1"/>
          </p:cNvPicPr>
          <p:nvPr/>
        </p:nvPicPr>
        <p:blipFill>
          <a:blip r:embed="rId2" cstate="print"/>
          <a:srcRect l="8408" t="6970" r="10875" b="7383"/>
          <a:stretch>
            <a:fillRect/>
          </a:stretch>
        </p:blipFill>
        <p:spPr bwMode="auto">
          <a:xfrm>
            <a:off x="5286380" y="857232"/>
            <a:ext cx="3428992" cy="414340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Estrela de 6 Pontas 4"/>
          <p:cNvSpPr/>
          <p:nvPr/>
        </p:nvSpPr>
        <p:spPr>
          <a:xfrm>
            <a:off x="4929190" y="1285860"/>
            <a:ext cx="1357322" cy="1571636"/>
          </a:xfrm>
          <a:prstGeom prst="star6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sz="quarter" idx="1"/>
          </p:nvPr>
        </p:nvSpPr>
        <p:spPr>
          <a:xfrm>
            <a:off x="142844" y="785794"/>
            <a:ext cx="7467600" cy="4873752"/>
          </a:xfrm>
        </p:spPr>
        <p:txBody>
          <a:bodyPr/>
          <a:lstStyle/>
          <a:p>
            <a:pPr>
              <a:buNone/>
            </a:pPr>
            <a:r>
              <a:rPr lang="pt-PT" dirty="0" smtClean="0"/>
              <a:t>     </a:t>
            </a:r>
            <a:r>
              <a:rPr lang="pt-PT" sz="2800" dirty="0" smtClean="0">
                <a:latin typeface="Comic Sans MS" pitchFamily="66" charset="0"/>
              </a:rPr>
              <a:t>Ela reconhece os objectivos de auxílio ecológico, fim da pobreza,desenvolvimento da economia, respeito dos direitos humanos, democracia e paz.</a:t>
            </a:r>
          </a:p>
          <a:p>
            <a:pPr>
              <a:buNone/>
            </a:pPr>
            <a:r>
              <a:rPr lang="pt-PT" sz="2800" dirty="0" smtClean="0">
                <a:latin typeface="Comic Sans MS" pitchFamily="66" charset="0"/>
              </a:rPr>
              <a:t>      A carta da Terra está dividida em quatro princípios:</a:t>
            </a:r>
          </a:p>
          <a:p>
            <a:pPr>
              <a:buFont typeface="Courier New" pitchFamily="49" charset="0"/>
              <a:buChar char="o"/>
            </a:pPr>
            <a:r>
              <a:rPr lang="pt-PT" sz="2800" dirty="0" smtClean="0">
                <a:latin typeface="Comic Sans MS" pitchFamily="66" charset="0"/>
              </a:rPr>
              <a:t>Respeitar e cuidar da comunidade de vida.</a:t>
            </a:r>
          </a:p>
          <a:p>
            <a:pPr>
              <a:buFont typeface="Courier New" pitchFamily="49" charset="0"/>
              <a:buChar char="o"/>
            </a:pPr>
            <a:r>
              <a:rPr lang="pt-PT" sz="2800" dirty="0" smtClean="0">
                <a:latin typeface="Comic Sans MS" pitchFamily="66" charset="0"/>
              </a:rPr>
              <a:t>Integridade ecológica.</a:t>
            </a:r>
          </a:p>
          <a:p>
            <a:pPr>
              <a:buFont typeface="Courier New" pitchFamily="49" charset="0"/>
              <a:buChar char="o"/>
            </a:pPr>
            <a:r>
              <a:rPr lang="pt-PT" sz="2800" dirty="0" smtClean="0">
                <a:latin typeface="Comic Sans MS" pitchFamily="66" charset="0"/>
              </a:rPr>
              <a:t>Justiça social e económica.</a:t>
            </a:r>
          </a:p>
          <a:p>
            <a:pPr>
              <a:buFont typeface="Courier New" pitchFamily="49" charset="0"/>
              <a:buChar char="o"/>
            </a:pPr>
            <a:r>
              <a:rPr lang="pt-PT" sz="2800" dirty="0" smtClean="0">
                <a:latin typeface="Comic Sans MS" pitchFamily="66" charset="0"/>
              </a:rPr>
              <a:t>Democracia, não-violência e paz.</a:t>
            </a:r>
          </a:p>
          <a:p>
            <a:pPr>
              <a:buNone/>
            </a:pPr>
            <a:endParaRPr lang="pt-PT" dirty="0">
              <a:latin typeface="Comic Sans MS" pitchFamily="66" charset="0"/>
            </a:endParaRPr>
          </a:p>
        </p:txBody>
      </p:sp>
      <p:pic>
        <p:nvPicPr>
          <p:cNvPr id="4098" name="Picture 2" descr="http://animadospt.paginas.sapo.pt/plantas/rosa08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72396" y="357166"/>
            <a:ext cx="1152525" cy="1790701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sz="3200" b="1" dirty="0" smtClean="0">
                <a:latin typeface="Comic Sans MS" pitchFamily="66" charset="0"/>
              </a:rPr>
              <a:t/>
            </a:r>
            <a:br>
              <a:rPr lang="pt-PT" sz="3200" b="1" dirty="0" smtClean="0">
                <a:latin typeface="Comic Sans MS" pitchFamily="66" charset="0"/>
              </a:rPr>
            </a:b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quarter" idx="1"/>
          </p:nvPr>
        </p:nvSpPr>
        <p:spPr>
          <a:xfrm>
            <a:off x="642910" y="1571612"/>
            <a:ext cx="7467600" cy="4873752"/>
          </a:xfrm>
          <a:noFill/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buNone/>
            </a:pPr>
            <a:r>
              <a:rPr lang="pt-PT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pt-PT" sz="4800" b="1" spc="50" dirty="0" smtClean="0">
                <a:ln w="11430"/>
                <a:solidFill>
                  <a:srgbClr val="0099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EDUCAÇÃO </a:t>
            </a:r>
            <a:r>
              <a:rPr lang="pt-PT" sz="4800" b="1" spc="50" dirty="0" smtClean="0">
                <a:ln w="11430"/>
                <a:solidFill>
                  <a:srgbClr val="0099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PARA  A  SUSTENTABILIDADE</a:t>
            </a:r>
            <a:endParaRPr lang="pt-PT" sz="4800" b="1" spc="50" dirty="0">
              <a:ln w="11430"/>
              <a:solidFill>
                <a:srgbClr val="0099FF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71472" y="142852"/>
            <a:ext cx="7467600" cy="1143000"/>
          </a:xfrm>
        </p:spPr>
        <p:txBody>
          <a:bodyPr>
            <a:normAutofit/>
          </a:bodyPr>
          <a:lstStyle/>
          <a:p>
            <a:r>
              <a:rPr lang="pt-PT" sz="4400" b="1" dirty="0" smtClean="0">
                <a:solidFill>
                  <a:srgbClr val="0099FF"/>
                </a:solidFill>
                <a:latin typeface="Comic Sans MS" pitchFamily="66" charset="0"/>
              </a:rPr>
              <a:t>Sustentabilidade</a:t>
            </a:r>
            <a:endParaRPr lang="pt-PT" sz="4400" dirty="0">
              <a:solidFill>
                <a:srgbClr val="0099FF"/>
              </a:solidFill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PT" b="1" dirty="0" smtClean="0">
                <a:latin typeface="Comic Sans MS" pitchFamily="66" charset="0"/>
              </a:rPr>
              <a:t>Sustentabilidade</a:t>
            </a:r>
            <a:r>
              <a:rPr lang="pt-PT" dirty="0" smtClean="0">
                <a:latin typeface="Comic Sans MS" pitchFamily="66" charset="0"/>
              </a:rPr>
              <a:t> é uma opinião relacionada com a sequência dos aspectos económicos, sociais, culturais e ambientais da sociedade humana.</a:t>
            </a:r>
          </a:p>
          <a:p>
            <a:r>
              <a:rPr lang="pt-PT" dirty="0" smtClean="0">
                <a:latin typeface="Comic Sans MS" pitchFamily="66" charset="0"/>
              </a:rPr>
              <a:t>É um meio de representar a civilização e actividade humana, de tal forma que a sociedade, os seus membros e as suas economias possam completar as suas necessidades e expressar o seu maior potencial no presente, e ao mesmo tempo preservar a biodiversidade e os ecossistemas naturais, planeando e agindo de forma a atingir eficiência na manutenção indeterminada desses ideais.</a:t>
            </a:r>
            <a:r>
              <a:rPr lang="pt-PT" sz="1800" dirty="0" smtClean="0"/>
              <a:t> </a:t>
            </a:r>
          </a:p>
          <a:p>
            <a:endParaRPr lang="pt-PT" dirty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irante">
  <a:themeElements>
    <a:clrScheme name="Personalizado 1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92D050"/>
      </a:accent2>
      <a:accent3>
        <a:srgbClr val="21798F"/>
      </a:accent3>
      <a:accent4>
        <a:srgbClr val="39639D"/>
      </a:accent4>
      <a:accent5>
        <a:srgbClr val="92D050"/>
      </a:accent5>
      <a:accent6>
        <a:srgbClr val="0F5666"/>
      </a:accent6>
      <a:hlink>
        <a:srgbClr val="92D050"/>
      </a:hlink>
      <a:folHlink>
        <a:srgbClr val="44B9E8"/>
      </a:folHlink>
    </a:clrScheme>
    <a:fontScheme name="Mirante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gem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323</TotalTime>
  <Words>893</Words>
  <Application>Microsoft Office PowerPoint</Application>
  <PresentationFormat>Apresentação no Ecrã (4:3)</PresentationFormat>
  <Paragraphs>71</Paragraphs>
  <Slides>17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17</vt:i4>
      </vt:variant>
    </vt:vector>
  </HeadingPairs>
  <TitlesOfParts>
    <vt:vector size="18" baseType="lpstr">
      <vt:lpstr>Mirante</vt:lpstr>
      <vt:lpstr>Carta da Terra e Educação para a sustentabilidade</vt:lpstr>
      <vt:lpstr>Índice</vt:lpstr>
      <vt:lpstr>Introdução</vt:lpstr>
      <vt:lpstr>   </vt:lpstr>
      <vt:lpstr>Diapositivo 5</vt:lpstr>
      <vt:lpstr>Diapositivo 6</vt:lpstr>
      <vt:lpstr>Diapositivo 7</vt:lpstr>
      <vt:lpstr> </vt:lpstr>
      <vt:lpstr>Sustentabilidade</vt:lpstr>
      <vt:lpstr>  </vt:lpstr>
      <vt:lpstr>Diapositivo 11</vt:lpstr>
      <vt:lpstr>Conferência Internacional da Educação para o Desenvolvimento Sustentável</vt:lpstr>
      <vt:lpstr>Como ser sustentável?</vt:lpstr>
      <vt:lpstr>Educação para a Sustentabilidade </vt:lpstr>
      <vt:lpstr>Netgrafia</vt:lpstr>
      <vt:lpstr>Conclusão</vt:lpstr>
      <vt:lpstr>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Índice</dc:title>
  <dc:creator>Rita</dc:creator>
  <cp:lastModifiedBy>juliana</cp:lastModifiedBy>
  <cp:revision>36</cp:revision>
  <dcterms:created xsi:type="dcterms:W3CDTF">2010-04-28T11:06:54Z</dcterms:created>
  <dcterms:modified xsi:type="dcterms:W3CDTF">2010-05-31T20:33:59Z</dcterms:modified>
</cp:coreProperties>
</file>